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handoutMasterIdLst>
    <p:handoutMasterId r:id="rId27"/>
  </p:handoutMasterIdLst>
  <p:sldIdLst>
    <p:sldId id="317" r:id="rId2"/>
    <p:sldId id="264" r:id="rId3"/>
    <p:sldId id="322" r:id="rId4"/>
    <p:sldId id="333" r:id="rId5"/>
    <p:sldId id="334" r:id="rId6"/>
    <p:sldId id="335" r:id="rId7"/>
    <p:sldId id="336" r:id="rId8"/>
    <p:sldId id="337" r:id="rId9"/>
    <p:sldId id="321" r:id="rId10"/>
    <p:sldId id="323" r:id="rId11"/>
    <p:sldId id="328" r:id="rId12"/>
    <p:sldId id="338" r:id="rId13"/>
    <p:sldId id="339" r:id="rId14"/>
    <p:sldId id="340" r:id="rId15"/>
    <p:sldId id="341" r:id="rId16"/>
    <p:sldId id="344" r:id="rId17"/>
    <p:sldId id="342" r:id="rId18"/>
    <p:sldId id="343" r:id="rId19"/>
    <p:sldId id="345" r:id="rId20"/>
    <p:sldId id="346" r:id="rId21"/>
    <p:sldId id="324" r:id="rId22"/>
    <p:sldId id="347" r:id="rId23"/>
    <p:sldId id="348" r:id="rId24"/>
    <p:sldId id="318" r:id="rId25"/>
  </p:sldIdLst>
  <p:sldSz cx="9144000" cy="5143500" type="screen16x9"/>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9600"/>
    <a:srgbClr val="3992DB"/>
    <a:srgbClr val="005DA2"/>
    <a:srgbClr val="0F1836"/>
    <a:srgbClr val="FDFDFD"/>
    <a:srgbClr val="D9D9D9"/>
    <a:srgbClr val="DCDE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35" autoAdjust="0"/>
    <p:restoredTop sz="94660" autoAdjust="0"/>
  </p:normalViewPr>
  <p:slideViewPr>
    <p:cSldViewPr>
      <p:cViewPr varScale="1">
        <p:scale>
          <a:sx n="158" d="100"/>
          <a:sy n="158" d="100"/>
        </p:scale>
        <p:origin x="468" y="7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1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53A075-29DF-4CAE-8BA7-CDA0ED456C88}" type="datetimeFigureOut">
              <a:rPr lang="zh-CN" altLang="en-US" smtClean="0"/>
              <a:t>2017/12/24</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3924EE-29F1-4E68-A53A-86CBCBDF827A}" type="slidenum">
              <a:rPr lang="zh-CN" altLang="en-US" smtClean="0"/>
              <a:t>‹#›</a:t>
            </a:fld>
            <a:endParaRPr lang="zh-CN" altLang="en-US"/>
          </a:p>
        </p:txBody>
      </p:sp>
    </p:spTree>
    <p:extLst>
      <p:ext uri="{BB962C8B-B14F-4D97-AF65-F5344CB8AC3E}">
        <p14:creationId xmlns:p14="http://schemas.microsoft.com/office/powerpoint/2010/main" val="2213844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B73EA-EE91-4E33-A9C1-8BF5DD7139A2}" type="datetimeFigureOut">
              <a:rPr lang="zh-CN" altLang="en-US" smtClean="0"/>
              <a:t>2017/12/24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92B679-AE23-4750-8FB0-6513430B8953}" type="slidenum">
              <a:rPr lang="zh-CN" altLang="en-US" smtClean="0"/>
              <a:t>‹#›</a:t>
            </a:fld>
            <a:endParaRPr lang="zh-CN" altLang="en-US"/>
          </a:p>
        </p:txBody>
      </p:sp>
    </p:spTree>
    <p:extLst>
      <p:ext uri="{BB962C8B-B14F-4D97-AF65-F5344CB8AC3E}">
        <p14:creationId xmlns:p14="http://schemas.microsoft.com/office/powerpoint/2010/main" val="129930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a:t>
            </a:fld>
            <a:endParaRPr lang="zh-CN" altLang="en-US"/>
          </a:p>
        </p:txBody>
      </p:sp>
    </p:spTree>
    <p:extLst>
      <p:ext uri="{BB962C8B-B14F-4D97-AF65-F5344CB8AC3E}">
        <p14:creationId xmlns:p14="http://schemas.microsoft.com/office/powerpoint/2010/main" val="4026197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a:t>
            </a:fld>
            <a:endParaRPr lang="zh-CN" altLang="en-US"/>
          </a:p>
        </p:txBody>
      </p:sp>
    </p:spTree>
    <p:extLst>
      <p:ext uri="{BB962C8B-B14F-4D97-AF65-F5344CB8AC3E}">
        <p14:creationId xmlns:p14="http://schemas.microsoft.com/office/powerpoint/2010/main" val="33671853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a:t>
            </a:fld>
            <a:endParaRPr lang="zh-CN" altLang="en-US"/>
          </a:p>
        </p:txBody>
      </p:sp>
    </p:spTree>
    <p:extLst>
      <p:ext uri="{BB962C8B-B14F-4D97-AF65-F5344CB8AC3E}">
        <p14:creationId xmlns:p14="http://schemas.microsoft.com/office/powerpoint/2010/main" val="1094657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12</a:t>
            </a:fld>
            <a:endParaRPr lang="zh-CN" altLang="en-US"/>
          </a:p>
        </p:txBody>
      </p:sp>
    </p:spTree>
    <p:extLst>
      <p:ext uri="{BB962C8B-B14F-4D97-AF65-F5344CB8AC3E}">
        <p14:creationId xmlns:p14="http://schemas.microsoft.com/office/powerpoint/2010/main" val="649813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13</a:t>
            </a:fld>
            <a:endParaRPr lang="zh-CN" altLang="en-US"/>
          </a:p>
        </p:txBody>
      </p:sp>
    </p:spTree>
    <p:extLst>
      <p:ext uri="{BB962C8B-B14F-4D97-AF65-F5344CB8AC3E}">
        <p14:creationId xmlns:p14="http://schemas.microsoft.com/office/powerpoint/2010/main" val="32083862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14</a:t>
            </a:fld>
            <a:endParaRPr lang="zh-CN" altLang="en-US"/>
          </a:p>
        </p:txBody>
      </p:sp>
    </p:spTree>
    <p:extLst>
      <p:ext uri="{BB962C8B-B14F-4D97-AF65-F5344CB8AC3E}">
        <p14:creationId xmlns:p14="http://schemas.microsoft.com/office/powerpoint/2010/main" val="4003890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15</a:t>
            </a:fld>
            <a:endParaRPr lang="zh-CN" altLang="en-US"/>
          </a:p>
        </p:txBody>
      </p:sp>
    </p:spTree>
    <p:extLst>
      <p:ext uri="{BB962C8B-B14F-4D97-AF65-F5344CB8AC3E}">
        <p14:creationId xmlns:p14="http://schemas.microsoft.com/office/powerpoint/2010/main" val="778877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16</a:t>
            </a:fld>
            <a:endParaRPr lang="zh-CN" altLang="en-US"/>
          </a:p>
        </p:txBody>
      </p:sp>
    </p:spTree>
    <p:extLst>
      <p:ext uri="{BB962C8B-B14F-4D97-AF65-F5344CB8AC3E}">
        <p14:creationId xmlns:p14="http://schemas.microsoft.com/office/powerpoint/2010/main" val="15159833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17</a:t>
            </a:fld>
            <a:endParaRPr lang="zh-CN" altLang="en-US"/>
          </a:p>
        </p:txBody>
      </p:sp>
    </p:spTree>
    <p:extLst>
      <p:ext uri="{BB962C8B-B14F-4D97-AF65-F5344CB8AC3E}">
        <p14:creationId xmlns:p14="http://schemas.microsoft.com/office/powerpoint/2010/main" val="14526587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18</a:t>
            </a:fld>
            <a:endParaRPr lang="zh-CN" altLang="en-US"/>
          </a:p>
        </p:txBody>
      </p:sp>
    </p:spTree>
    <p:extLst>
      <p:ext uri="{BB962C8B-B14F-4D97-AF65-F5344CB8AC3E}">
        <p14:creationId xmlns:p14="http://schemas.microsoft.com/office/powerpoint/2010/main" val="68069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19</a:t>
            </a:fld>
            <a:endParaRPr lang="zh-CN" altLang="en-US"/>
          </a:p>
        </p:txBody>
      </p:sp>
    </p:spTree>
    <p:extLst>
      <p:ext uri="{BB962C8B-B14F-4D97-AF65-F5344CB8AC3E}">
        <p14:creationId xmlns:p14="http://schemas.microsoft.com/office/powerpoint/2010/main" val="42912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a:t>
            </a:fld>
            <a:endParaRPr lang="zh-CN" altLang="en-US"/>
          </a:p>
        </p:txBody>
      </p:sp>
    </p:spTree>
    <p:extLst>
      <p:ext uri="{BB962C8B-B14F-4D97-AF65-F5344CB8AC3E}">
        <p14:creationId xmlns:p14="http://schemas.microsoft.com/office/powerpoint/2010/main" val="37247000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20</a:t>
            </a:fld>
            <a:endParaRPr lang="zh-CN" altLang="en-US"/>
          </a:p>
        </p:txBody>
      </p:sp>
    </p:spTree>
    <p:extLst>
      <p:ext uri="{BB962C8B-B14F-4D97-AF65-F5344CB8AC3E}">
        <p14:creationId xmlns:p14="http://schemas.microsoft.com/office/powerpoint/2010/main" val="2230209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21</a:t>
            </a:fld>
            <a:endParaRPr lang="zh-CN" altLang="en-US"/>
          </a:p>
        </p:txBody>
      </p:sp>
    </p:spTree>
    <p:extLst>
      <p:ext uri="{BB962C8B-B14F-4D97-AF65-F5344CB8AC3E}">
        <p14:creationId xmlns:p14="http://schemas.microsoft.com/office/powerpoint/2010/main" val="4301271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22</a:t>
            </a:fld>
            <a:endParaRPr lang="zh-CN" altLang="en-US"/>
          </a:p>
        </p:txBody>
      </p:sp>
    </p:spTree>
    <p:extLst>
      <p:ext uri="{BB962C8B-B14F-4D97-AF65-F5344CB8AC3E}">
        <p14:creationId xmlns:p14="http://schemas.microsoft.com/office/powerpoint/2010/main" val="2825017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23</a:t>
            </a:fld>
            <a:endParaRPr lang="zh-CN" altLang="en-US"/>
          </a:p>
        </p:txBody>
      </p:sp>
    </p:spTree>
    <p:extLst>
      <p:ext uri="{BB962C8B-B14F-4D97-AF65-F5344CB8AC3E}">
        <p14:creationId xmlns:p14="http://schemas.microsoft.com/office/powerpoint/2010/main" val="32847339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24</a:t>
            </a:fld>
            <a:endParaRPr lang="zh-CN" altLang="en-US"/>
          </a:p>
        </p:txBody>
      </p:sp>
    </p:spTree>
    <p:extLst>
      <p:ext uri="{BB962C8B-B14F-4D97-AF65-F5344CB8AC3E}">
        <p14:creationId xmlns:p14="http://schemas.microsoft.com/office/powerpoint/2010/main" val="3693893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a:t>
            </a:fld>
            <a:endParaRPr lang="zh-CN" altLang="en-US"/>
          </a:p>
        </p:txBody>
      </p:sp>
    </p:spTree>
    <p:extLst>
      <p:ext uri="{BB962C8B-B14F-4D97-AF65-F5344CB8AC3E}">
        <p14:creationId xmlns:p14="http://schemas.microsoft.com/office/powerpoint/2010/main" val="2436797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a:t>
            </a:fld>
            <a:endParaRPr lang="zh-CN" altLang="en-US"/>
          </a:p>
        </p:txBody>
      </p:sp>
    </p:spTree>
    <p:extLst>
      <p:ext uri="{BB962C8B-B14F-4D97-AF65-F5344CB8AC3E}">
        <p14:creationId xmlns:p14="http://schemas.microsoft.com/office/powerpoint/2010/main" val="2152767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a:t>
            </a:fld>
            <a:endParaRPr lang="zh-CN" altLang="en-US"/>
          </a:p>
        </p:txBody>
      </p:sp>
    </p:spTree>
    <p:extLst>
      <p:ext uri="{BB962C8B-B14F-4D97-AF65-F5344CB8AC3E}">
        <p14:creationId xmlns:p14="http://schemas.microsoft.com/office/powerpoint/2010/main" val="2864452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a:t>
            </a:fld>
            <a:endParaRPr lang="zh-CN" altLang="en-US"/>
          </a:p>
        </p:txBody>
      </p:sp>
    </p:spTree>
    <p:extLst>
      <p:ext uri="{BB962C8B-B14F-4D97-AF65-F5344CB8AC3E}">
        <p14:creationId xmlns:p14="http://schemas.microsoft.com/office/powerpoint/2010/main" val="3576255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a:t>
            </a:fld>
            <a:endParaRPr lang="zh-CN" altLang="en-US"/>
          </a:p>
        </p:txBody>
      </p:sp>
    </p:spTree>
    <p:extLst>
      <p:ext uri="{BB962C8B-B14F-4D97-AF65-F5344CB8AC3E}">
        <p14:creationId xmlns:p14="http://schemas.microsoft.com/office/powerpoint/2010/main" val="1520894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a:t>
            </a:fld>
            <a:endParaRPr lang="zh-CN" altLang="en-US"/>
          </a:p>
        </p:txBody>
      </p:sp>
    </p:spTree>
    <p:extLst>
      <p:ext uri="{BB962C8B-B14F-4D97-AF65-F5344CB8AC3E}">
        <p14:creationId xmlns:p14="http://schemas.microsoft.com/office/powerpoint/2010/main" val="17330402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a:t>
            </a:fld>
            <a:endParaRPr lang="zh-CN" altLang="en-US"/>
          </a:p>
        </p:txBody>
      </p:sp>
    </p:spTree>
    <p:extLst>
      <p:ext uri="{BB962C8B-B14F-4D97-AF65-F5344CB8AC3E}">
        <p14:creationId xmlns:p14="http://schemas.microsoft.com/office/powerpoint/2010/main" val="1913493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2017/12/24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2017/12/24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2017/12/24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2017/12/24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2017/12/24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cxnSp>
        <p:nvCxnSpPr>
          <p:cNvPr id="7" name="直接连接符 6"/>
          <p:cNvCxnSpPr/>
          <p:nvPr userDrawn="1"/>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2" name="Group 7"/>
          <p:cNvGrpSpPr>
            <a:grpSpLocks/>
          </p:cNvGrpSpPr>
          <p:nvPr userDrawn="1"/>
        </p:nvGrpSpPr>
        <p:grpSpPr bwMode="auto">
          <a:xfrm>
            <a:off x="323528" y="292895"/>
            <a:ext cx="390372" cy="205979"/>
            <a:chOff x="0" y="0"/>
            <a:chExt cx="1041399" cy="549275"/>
          </a:xfrm>
        </p:grpSpPr>
        <p:sp>
          <p:nvSpPr>
            <p:cNvPr id="13"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8" name="TextBox 15"/>
          <p:cNvSpPr txBox="1"/>
          <p:nvPr userDrawn="1"/>
        </p:nvSpPr>
        <p:spPr>
          <a:xfrm>
            <a:off x="8100392" y="241995"/>
            <a:ext cx="671347" cy="369332"/>
          </a:xfrm>
          <a:prstGeom prst="rect">
            <a:avLst/>
          </a:prstGeom>
          <a:noFill/>
        </p:spPr>
        <p:txBody>
          <a:bodyPr wrap="square" rtlCol="0">
            <a:spAutoFit/>
          </a:bodyPr>
          <a:lstStyle/>
          <a:p>
            <a:pPr algn="ctr"/>
            <a:fld id="{2EEF1883-7A0E-4F66-9932-E581691AD397}" type="slidenum">
              <a:rPr lang="zh-CN" altLang="en-US" sz="1800" b="0" smtClean="0">
                <a:solidFill>
                  <a:schemeClr val="accent1"/>
                </a:solidFill>
                <a:latin typeface="微软雅黑 Light" panose="020B0502040204020203" pitchFamily="34" charset="-122"/>
                <a:ea typeface="微软雅黑 Light" panose="020B0502040204020203" pitchFamily="34" charset="-122"/>
              </a:rPr>
              <a:pPr algn="ctr"/>
              <a:t>‹#›</a:t>
            </a:fld>
            <a:r>
              <a:rPr lang="zh-CN" altLang="en-US" sz="1800" b="0" dirty="0">
                <a:solidFill>
                  <a:schemeClr val="accent1"/>
                </a:solidFill>
                <a:latin typeface="微软雅黑 Light" panose="020B0502040204020203" pitchFamily="34" charset="-122"/>
                <a:ea typeface="微软雅黑 Light" panose="020B0502040204020203" pitchFamily="34"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983114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5121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2017/12/24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2017/12/24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2017/12/24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2017/12/24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2017/12/24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t="-3000" b="-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2017/12/24</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jp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4355976" y="14629"/>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3" name="矩形 2"/>
          <p:cNvSpPr/>
          <p:nvPr/>
        </p:nvSpPr>
        <p:spPr>
          <a:xfrm>
            <a:off x="-19339" y="8174"/>
            <a:ext cx="9144000" cy="31748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ectangle 3"/>
          <p:cNvSpPr txBox="1">
            <a:spLocks noChangeArrowheads="1"/>
          </p:cNvSpPr>
          <p:nvPr/>
        </p:nvSpPr>
        <p:spPr>
          <a:xfrm>
            <a:off x="1785230" y="1539001"/>
            <a:ext cx="5141491" cy="50244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err="1">
                <a:solidFill>
                  <a:schemeClr val="bg1"/>
                </a:solidFill>
                <a:latin typeface="微软雅黑" panose="020B0503020204020204" pitchFamily="34" charset="-122"/>
                <a:ea typeface="微软雅黑" panose="020B0503020204020204" pitchFamily="34" charset="-122"/>
              </a:rPr>
              <a:t>DeepAI</a:t>
            </a:r>
            <a:r>
              <a:rPr lang="en-US" altLang="zh-CN" sz="5400" b="1" dirty="0">
                <a:solidFill>
                  <a:schemeClr val="bg1"/>
                </a:solidFill>
                <a:latin typeface="微软雅黑" panose="020B0503020204020204" pitchFamily="34" charset="-122"/>
                <a:ea typeface="微软雅黑" panose="020B0503020204020204" pitchFamily="34" charset="-122"/>
              </a:rPr>
              <a:t> Car</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44" name="Rectangle 4"/>
          <p:cNvSpPr txBox="1">
            <a:spLocks noChangeArrowheads="1"/>
          </p:cNvSpPr>
          <p:nvPr/>
        </p:nvSpPr>
        <p:spPr>
          <a:xfrm>
            <a:off x="1952448" y="2415293"/>
            <a:ext cx="4807056" cy="548985"/>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sz="2800" dirty="0">
                <a:solidFill>
                  <a:schemeClr val="bg1"/>
                </a:solidFill>
                <a:latin typeface="微软雅黑" panose="020B0503020204020204" pitchFamily="34" charset="-122"/>
                <a:ea typeface="微软雅黑" panose="020B0503020204020204" pitchFamily="34" charset="-122"/>
              </a:rPr>
              <a:t>第二组展示报告</a:t>
            </a:r>
          </a:p>
        </p:txBody>
      </p:sp>
      <p:cxnSp>
        <p:nvCxnSpPr>
          <p:cNvPr id="46" name="直接连接符 5"/>
          <p:cNvCxnSpPr>
            <a:cxnSpLocks noChangeShapeType="1"/>
          </p:cNvCxnSpPr>
          <p:nvPr/>
        </p:nvCxnSpPr>
        <p:spPr bwMode="auto">
          <a:xfrm flipH="1">
            <a:off x="3923928" y="2486603"/>
            <a:ext cx="4617801" cy="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9" name="组合 48"/>
          <p:cNvGrpSpPr/>
          <p:nvPr/>
        </p:nvGrpSpPr>
        <p:grpSpPr>
          <a:xfrm>
            <a:off x="8541729" y="120003"/>
            <a:ext cx="432048" cy="432834"/>
            <a:chOff x="6084168" y="1274820"/>
            <a:chExt cx="432048" cy="432834"/>
          </a:xfrm>
        </p:grpSpPr>
        <p:sp>
          <p:nvSpPr>
            <p:cNvPr id="50" name="椭圆 22"/>
            <p:cNvSpPr>
              <a:spLocks noChangeArrowheads="1"/>
            </p:cNvSpPr>
            <p:nvPr/>
          </p:nvSpPr>
          <p:spPr bwMode="auto">
            <a:xfrm>
              <a:off x="6084168" y="1274820"/>
              <a:ext cx="432048" cy="432834"/>
            </a:xfrm>
            <a:prstGeom prst="ellipse">
              <a:avLst/>
            </a:prstGeom>
            <a:solidFill>
              <a:srgbClr val="92D050"/>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51"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52" name="组合 51"/>
          <p:cNvGrpSpPr/>
          <p:nvPr/>
        </p:nvGrpSpPr>
        <p:grpSpPr>
          <a:xfrm>
            <a:off x="7245585" y="120396"/>
            <a:ext cx="432048" cy="432048"/>
            <a:chOff x="4788024" y="1275213"/>
            <a:chExt cx="432048" cy="432048"/>
          </a:xfrm>
        </p:grpSpPr>
        <p:sp>
          <p:nvSpPr>
            <p:cNvPr id="53"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54"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55" name="组合 54"/>
          <p:cNvGrpSpPr/>
          <p:nvPr/>
        </p:nvGrpSpPr>
        <p:grpSpPr>
          <a:xfrm>
            <a:off x="7893657" y="120003"/>
            <a:ext cx="432833" cy="432834"/>
            <a:chOff x="5436096" y="1274820"/>
            <a:chExt cx="432833" cy="432834"/>
          </a:xfrm>
        </p:grpSpPr>
        <p:sp>
          <p:nvSpPr>
            <p:cNvPr id="56"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57"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58" name="组合 57"/>
          <p:cNvGrpSpPr/>
          <p:nvPr/>
        </p:nvGrpSpPr>
        <p:grpSpPr>
          <a:xfrm>
            <a:off x="5949441" y="120003"/>
            <a:ext cx="432833" cy="432834"/>
            <a:chOff x="3491880" y="1274820"/>
            <a:chExt cx="432833" cy="432834"/>
          </a:xfrm>
        </p:grpSpPr>
        <p:sp>
          <p:nvSpPr>
            <p:cNvPr id="59" name="椭圆 16"/>
            <p:cNvSpPr>
              <a:spLocks noChangeArrowheads="1"/>
            </p:cNvSpPr>
            <p:nvPr/>
          </p:nvSpPr>
          <p:spPr bwMode="auto">
            <a:xfrm>
              <a:off x="3491880" y="1274820"/>
              <a:ext cx="432833" cy="43283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60"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61" name="组合 60"/>
          <p:cNvGrpSpPr/>
          <p:nvPr/>
        </p:nvGrpSpPr>
        <p:grpSpPr>
          <a:xfrm>
            <a:off x="6597513" y="120003"/>
            <a:ext cx="432833" cy="432834"/>
            <a:chOff x="4139952" y="1274820"/>
            <a:chExt cx="432833" cy="432834"/>
          </a:xfrm>
        </p:grpSpPr>
        <p:sp>
          <p:nvSpPr>
            <p:cNvPr id="62"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63"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sp>
        <p:nvSpPr>
          <p:cNvPr id="24" name="Rectangle 4">
            <a:extLst>
              <a:ext uri="{FF2B5EF4-FFF2-40B4-BE49-F238E27FC236}">
                <a16:creationId xmlns:a16="http://schemas.microsoft.com/office/drawing/2014/main" id="{D25F585F-7DC2-47C4-9C2D-C5180A316D16}"/>
              </a:ext>
            </a:extLst>
          </p:cNvPr>
          <p:cNvSpPr txBox="1">
            <a:spLocks noChangeArrowheads="1"/>
          </p:cNvSpPr>
          <p:nvPr/>
        </p:nvSpPr>
        <p:spPr>
          <a:xfrm>
            <a:off x="3975491" y="3380630"/>
            <a:ext cx="4807056" cy="1584403"/>
          </a:xfrm>
          <a:prstGeom prst="rect">
            <a:avLst/>
          </a:prstGeom>
        </p:spPr>
        <p:txBody>
          <a:bodyPr vert="horz" lIns="91440" tIns="45720" rIns="91440" bIns="45720" rtlCol="0" anchor="ctr">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zh-CN" altLang="en-US" sz="2800" dirty="0">
                <a:solidFill>
                  <a:schemeClr val="tx2">
                    <a:lumMod val="60000"/>
                    <a:lumOff val="40000"/>
                  </a:schemeClr>
                </a:solidFill>
                <a:latin typeface="微软雅黑" panose="020B0503020204020204" pitchFamily="34" charset="-122"/>
                <a:ea typeface="微软雅黑" panose="020B0503020204020204" pitchFamily="34" charset="-122"/>
              </a:rPr>
              <a:t>报告人：杨昆霖</a:t>
            </a:r>
            <a:endParaRPr lang="en-US" altLang="zh-CN" sz="2800" dirty="0">
              <a:solidFill>
                <a:schemeClr val="tx2">
                  <a:lumMod val="60000"/>
                  <a:lumOff val="40000"/>
                </a:schemeClr>
              </a:solidFill>
              <a:latin typeface="微软雅黑" panose="020B0503020204020204" pitchFamily="34" charset="-122"/>
              <a:ea typeface="微软雅黑" panose="020B0503020204020204" pitchFamily="34" charset="-122"/>
            </a:endParaRPr>
          </a:p>
          <a:p>
            <a:pPr marL="0" indent="0" algn="r">
              <a:buNone/>
            </a:pPr>
            <a:r>
              <a:rPr lang="zh-CN" altLang="en-US" sz="2800" dirty="0">
                <a:solidFill>
                  <a:schemeClr val="tx2">
                    <a:lumMod val="60000"/>
                    <a:lumOff val="40000"/>
                  </a:schemeClr>
                </a:solidFill>
                <a:latin typeface="微软雅黑" panose="020B0503020204020204" pitchFamily="34" charset="-122"/>
                <a:ea typeface="微软雅黑" panose="020B0503020204020204" pitchFamily="34" charset="-122"/>
              </a:rPr>
              <a:t>组员：   刘珏</a:t>
            </a:r>
            <a:endParaRPr lang="en-US" altLang="zh-CN" sz="2800" dirty="0">
              <a:solidFill>
                <a:schemeClr val="tx2">
                  <a:lumMod val="60000"/>
                  <a:lumOff val="40000"/>
                </a:schemeClr>
              </a:solidFill>
              <a:latin typeface="微软雅黑" panose="020B0503020204020204" pitchFamily="34" charset="-122"/>
              <a:ea typeface="微软雅黑" panose="020B0503020204020204" pitchFamily="34" charset="-122"/>
            </a:endParaRPr>
          </a:p>
          <a:p>
            <a:pPr marL="0" indent="0" algn="r">
              <a:buNone/>
            </a:pPr>
            <a:r>
              <a:rPr lang="zh-CN" altLang="en-US" sz="2800" dirty="0">
                <a:solidFill>
                  <a:schemeClr val="tx2">
                    <a:lumMod val="60000"/>
                    <a:lumOff val="40000"/>
                  </a:schemeClr>
                </a:solidFill>
                <a:latin typeface="微软雅黑" panose="020B0503020204020204" pitchFamily="34" charset="-122"/>
                <a:ea typeface="微软雅黑" panose="020B0503020204020204" pitchFamily="34" charset="-122"/>
              </a:rPr>
              <a:t>施畅</a:t>
            </a:r>
            <a:endParaRPr lang="en-US" altLang="zh-CN" sz="2800" dirty="0">
              <a:solidFill>
                <a:schemeClr val="tx2">
                  <a:lumMod val="60000"/>
                  <a:lumOff val="40000"/>
                </a:schemeClr>
              </a:solidFill>
              <a:latin typeface="微软雅黑" panose="020B0503020204020204" pitchFamily="34" charset="-122"/>
              <a:ea typeface="微软雅黑" panose="020B0503020204020204" pitchFamily="34" charset="-122"/>
            </a:endParaRPr>
          </a:p>
          <a:p>
            <a:pPr marL="0" indent="0" algn="r">
              <a:buNone/>
            </a:pPr>
            <a:r>
              <a:rPr lang="zh-CN" altLang="en-US" sz="2800" dirty="0">
                <a:solidFill>
                  <a:schemeClr val="tx2">
                    <a:lumMod val="60000"/>
                    <a:lumOff val="40000"/>
                  </a:schemeClr>
                </a:solidFill>
                <a:latin typeface="微软雅黑" panose="020B0503020204020204" pitchFamily="34" charset="-122"/>
                <a:ea typeface="微软雅黑" panose="020B0503020204020204" pitchFamily="34" charset="-122"/>
              </a:rPr>
              <a:t>侯尚文</a:t>
            </a:r>
          </a:p>
        </p:txBody>
      </p:sp>
    </p:spTree>
    <p:extLst>
      <p:ext uri="{BB962C8B-B14F-4D97-AF65-F5344CB8AC3E}">
        <p14:creationId xmlns:p14="http://schemas.microsoft.com/office/powerpoint/2010/main" val="2433670959"/>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3"/>
                                        </p:tgtEl>
                                        <p:attrNameLst>
                                          <p:attrName>ppt_y</p:attrName>
                                        </p:attrNameLst>
                                      </p:cBhvr>
                                      <p:tavLst>
                                        <p:tav tm="0">
                                          <p:val>
                                            <p:strVal val="#ppt_y"/>
                                          </p:val>
                                        </p:tav>
                                        <p:tav tm="100000">
                                          <p:val>
                                            <p:strVal val="#ppt_y"/>
                                          </p:val>
                                        </p:tav>
                                      </p:tavLst>
                                    </p:anim>
                                    <p:anim calcmode="lin" valueType="num">
                                      <p:cBhvr>
                                        <p:cTn id="9" dur="500" fill="hold"/>
                                        <p:tgtEl>
                                          <p:spTgt spid="4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3"/>
                                        </p:tgtEl>
                                      </p:cBhvr>
                                    </p:animEffect>
                                  </p:childTnLst>
                                </p:cTn>
                              </p:par>
                            </p:childTnLst>
                          </p:cTn>
                        </p:par>
                        <p:par>
                          <p:cTn id="12" fill="hold">
                            <p:stCondLst>
                              <p:cond delay="900"/>
                            </p:stCondLst>
                            <p:childTnLst>
                              <p:par>
                                <p:cTn id="13" presetID="22" presetClass="entr" presetSubtype="2" fill="hold" nodeType="after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wipe(right)">
                                      <p:cBhvr>
                                        <p:cTn id="15" dur="1000"/>
                                        <p:tgtEl>
                                          <p:spTgt spid="46"/>
                                        </p:tgtEl>
                                      </p:cBhvr>
                                    </p:animEffect>
                                  </p:childTnLst>
                                </p:cTn>
                              </p:par>
                            </p:childTnLst>
                          </p:cTn>
                        </p:par>
                        <p:par>
                          <p:cTn id="16" fill="hold">
                            <p:stCondLst>
                              <p:cond delay="1900"/>
                            </p:stCondLst>
                            <p:childTnLst>
                              <p:par>
                                <p:cTn id="17" presetID="53" presetClass="entr" presetSubtype="16" fill="hold" grpId="0" nodeType="afterEffect">
                                  <p:stCondLst>
                                    <p:cond delay="0"/>
                                  </p:stCondLst>
                                  <p:iterate type="lt">
                                    <p:tmPct val="7000"/>
                                  </p:iterate>
                                  <p:childTnLst>
                                    <p:set>
                                      <p:cBhvr>
                                        <p:cTn id="18" dur="1" fill="hold">
                                          <p:stCondLst>
                                            <p:cond delay="0"/>
                                          </p:stCondLst>
                                        </p:cTn>
                                        <p:tgtEl>
                                          <p:spTgt spid="44"/>
                                        </p:tgtEl>
                                        <p:attrNameLst>
                                          <p:attrName>style.visibility</p:attrName>
                                        </p:attrNameLst>
                                      </p:cBhvr>
                                      <p:to>
                                        <p:strVal val="visible"/>
                                      </p:to>
                                    </p:set>
                                    <p:anim calcmode="lin" valueType="num">
                                      <p:cBhvr>
                                        <p:cTn id="19" dur="500" fill="hold"/>
                                        <p:tgtEl>
                                          <p:spTgt spid="44"/>
                                        </p:tgtEl>
                                        <p:attrNameLst>
                                          <p:attrName>ppt_w</p:attrName>
                                        </p:attrNameLst>
                                      </p:cBhvr>
                                      <p:tavLst>
                                        <p:tav tm="0">
                                          <p:val>
                                            <p:fltVal val="0"/>
                                          </p:val>
                                        </p:tav>
                                        <p:tav tm="100000">
                                          <p:val>
                                            <p:strVal val="#ppt_w"/>
                                          </p:val>
                                        </p:tav>
                                      </p:tavLst>
                                    </p:anim>
                                    <p:anim calcmode="lin" valueType="num">
                                      <p:cBhvr>
                                        <p:cTn id="20" dur="500" fill="hold"/>
                                        <p:tgtEl>
                                          <p:spTgt spid="44"/>
                                        </p:tgtEl>
                                        <p:attrNameLst>
                                          <p:attrName>ppt_h</p:attrName>
                                        </p:attrNameLst>
                                      </p:cBhvr>
                                      <p:tavLst>
                                        <p:tav tm="0">
                                          <p:val>
                                            <p:fltVal val="0"/>
                                          </p:val>
                                        </p:tav>
                                        <p:tav tm="100000">
                                          <p:val>
                                            <p:strVal val="#ppt_h"/>
                                          </p:val>
                                        </p:tav>
                                      </p:tavLst>
                                    </p:anim>
                                    <p:animEffect transition="in" filter="fade">
                                      <p:cBhvr>
                                        <p:cTn id="21" dur="500"/>
                                        <p:tgtEl>
                                          <p:spTgt spid="44"/>
                                        </p:tgtEl>
                                      </p:cBhvr>
                                    </p:animEffect>
                                  </p:childTnLst>
                                </p:cTn>
                              </p:par>
                            </p:childTnLst>
                          </p:cTn>
                        </p:par>
                        <p:par>
                          <p:cTn id="22" fill="hold">
                            <p:stCondLst>
                              <p:cond delay="2610"/>
                            </p:stCondLst>
                            <p:childTnLst>
                              <p:par>
                                <p:cTn id="23" presetID="53" presetClass="entr" presetSubtype="16" fill="hold" nodeType="afterEffect">
                                  <p:stCondLst>
                                    <p:cond delay="0"/>
                                  </p:stCondLst>
                                  <p:childTnLst>
                                    <p:set>
                                      <p:cBhvr>
                                        <p:cTn id="24" dur="1" fill="hold">
                                          <p:stCondLst>
                                            <p:cond delay="0"/>
                                          </p:stCondLst>
                                        </p:cTn>
                                        <p:tgtEl>
                                          <p:spTgt spid="58"/>
                                        </p:tgtEl>
                                        <p:attrNameLst>
                                          <p:attrName>style.visibility</p:attrName>
                                        </p:attrNameLst>
                                      </p:cBhvr>
                                      <p:to>
                                        <p:strVal val="visible"/>
                                      </p:to>
                                    </p:set>
                                    <p:anim calcmode="lin" valueType="num">
                                      <p:cBhvr>
                                        <p:cTn id="25" dur="500" fill="hold"/>
                                        <p:tgtEl>
                                          <p:spTgt spid="58"/>
                                        </p:tgtEl>
                                        <p:attrNameLst>
                                          <p:attrName>ppt_w</p:attrName>
                                        </p:attrNameLst>
                                      </p:cBhvr>
                                      <p:tavLst>
                                        <p:tav tm="0">
                                          <p:val>
                                            <p:fltVal val="0"/>
                                          </p:val>
                                        </p:tav>
                                        <p:tav tm="100000">
                                          <p:val>
                                            <p:strVal val="#ppt_w"/>
                                          </p:val>
                                        </p:tav>
                                      </p:tavLst>
                                    </p:anim>
                                    <p:anim calcmode="lin" valueType="num">
                                      <p:cBhvr>
                                        <p:cTn id="26" dur="500" fill="hold"/>
                                        <p:tgtEl>
                                          <p:spTgt spid="58"/>
                                        </p:tgtEl>
                                        <p:attrNameLst>
                                          <p:attrName>ppt_h</p:attrName>
                                        </p:attrNameLst>
                                      </p:cBhvr>
                                      <p:tavLst>
                                        <p:tav tm="0">
                                          <p:val>
                                            <p:fltVal val="0"/>
                                          </p:val>
                                        </p:tav>
                                        <p:tav tm="100000">
                                          <p:val>
                                            <p:strVal val="#ppt_h"/>
                                          </p:val>
                                        </p:tav>
                                      </p:tavLst>
                                    </p:anim>
                                    <p:animEffect transition="in" filter="fade">
                                      <p:cBhvr>
                                        <p:cTn id="27" dur="500"/>
                                        <p:tgtEl>
                                          <p:spTgt spid="58"/>
                                        </p:tgtEl>
                                      </p:cBhvr>
                                    </p:animEffect>
                                  </p:childTnLst>
                                </p:cTn>
                              </p:par>
                              <p:par>
                                <p:cTn id="28" presetID="53" presetClass="entr" presetSubtype="16" fill="hold" nodeType="withEffect">
                                  <p:stCondLst>
                                    <p:cond delay="200"/>
                                  </p:stCondLst>
                                  <p:childTnLst>
                                    <p:set>
                                      <p:cBhvr>
                                        <p:cTn id="29" dur="1" fill="hold">
                                          <p:stCondLst>
                                            <p:cond delay="0"/>
                                          </p:stCondLst>
                                        </p:cTn>
                                        <p:tgtEl>
                                          <p:spTgt spid="61"/>
                                        </p:tgtEl>
                                        <p:attrNameLst>
                                          <p:attrName>style.visibility</p:attrName>
                                        </p:attrNameLst>
                                      </p:cBhvr>
                                      <p:to>
                                        <p:strVal val="visible"/>
                                      </p:to>
                                    </p:set>
                                    <p:anim calcmode="lin" valueType="num">
                                      <p:cBhvr>
                                        <p:cTn id="30" dur="500" fill="hold"/>
                                        <p:tgtEl>
                                          <p:spTgt spid="61"/>
                                        </p:tgtEl>
                                        <p:attrNameLst>
                                          <p:attrName>ppt_w</p:attrName>
                                        </p:attrNameLst>
                                      </p:cBhvr>
                                      <p:tavLst>
                                        <p:tav tm="0">
                                          <p:val>
                                            <p:fltVal val="0"/>
                                          </p:val>
                                        </p:tav>
                                        <p:tav tm="100000">
                                          <p:val>
                                            <p:strVal val="#ppt_w"/>
                                          </p:val>
                                        </p:tav>
                                      </p:tavLst>
                                    </p:anim>
                                    <p:anim calcmode="lin" valueType="num">
                                      <p:cBhvr>
                                        <p:cTn id="31" dur="500" fill="hold"/>
                                        <p:tgtEl>
                                          <p:spTgt spid="61"/>
                                        </p:tgtEl>
                                        <p:attrNameLst>
                                          <p:attrName>ppt_h</p:attrName>
                                        </p:attrNameLst>
                                      </p:cBhvr>
                                      <p:tavLst>
                                        <p:tav tm="0">
                                          <p:val>
                                            <p:fltVal val="0"/>
                                          </p:val>
                                        </p:tav>
                                        <p:tav tm="100000">
                                          <p:val>
                                            <p:strVal val="#ppt_h"/>
                                          </p:val>
                                        </p:tav>
                                      </p:tavLst>
                                    </p:anim>
                                    <p:animEffect transition="in" filter="fade">
                                      <p:cBhvr>
                                        <p:cTn id="32" dur="500"/>
                                        <p:tgtEl>
                                          <p:spTgt spid="61"/>
                                        </p:tgtEl>
                                      </p:cBhvr>
                                    </p:animEffect>
                                  </p:childTnLst>
                                </p:cTn>
                              </p:par>
                              <p:par>
                                <p:cTn id="33" presetID="53" presetClass="entr" presetSubtype="16" fill="hold" nodeType="withEffect">
                                  <p:stCondLst>
                                    <p:cond delay="400"/>
                                  </p:stCondLst>
                                  <p:childTnLst>
                                    <p:set>
                                      <p:cBhvr>
                                        <p:cTn id="34" dur="1" fill="hold">
                                          <p:stCondLst>
                                            <p:cond delay="0"/>
                                          </p:stCondLst>
                                        </p:cTn>
                                        <p:tgtEl>
                                          <p:spTgt spid="52"/>
                                        </p:tgtEl>
                                        <p:attrNameLst>
                                          <p:attrName>style.visibility</p:attrName>
                                        </p:attrNameLst>
                                      </p:cBhvr>
                                      <p:to>
                                        <p:strVal val="visible"/>
                                      </p:to>
                                    </p:set>
                                    <p:anim calcmode="lin" valueType="num">
                                      <p:cBhvr>
                                        <p:cTn id="35" dur="500" fill="hold"/>
                                        <p:tgtEl>
                                          <p:spTgt spid="52"/>
                                        </p:tgtEl>
                                        <p:attrNameLst>
                                          <p:attrName>ppt_w</p:attrName>
                                        </p:attrNameLst>
                                      </p:cBhvr>
                                      <p:tavLst>
                                        <p:tav tm="0">
                                          <p:val>
                                            <p:fltVal val="0"/>
                                          </p:val>
                                        </p:tav>
                                        <p:tav tm="100000">
                                          <p:val>
                                            <p:strVal val="#ppt_w"/>
                                          </p:val>
                                        </p:tav>
                                      </p:tavLst>
                                    </p:anim>
                                    <p:anim calcmode="lin" valueType="num">
                                      <p:cBhvr>
                                        <p:cTn id="36" dur="500" fill="hold"/>
                                        <p:tgtEl>
                                          <p:spTgt spid="52"/>
                                        </p:tgtEl>
                                        <p:attrNameLst>
                                          <p:attrName>ppt_h</p:attrName>
                                        </p:attrNameLst>
                                      </p:cBhvr>
                                      <p:tavLst>
                                        <p:tav tm="0">
                                          <p:val>
                                            <p:fltVal val="0"/>
                                          </p:val>
                                        </p:tav>
                                        <p:tav tm="100000">
                                          <p:val>
                                            <p:strVal val="#ppt_h"/>
                                          </p:val>
                                        </p:tav>
                                      </p:tavLst>
                                    </p:anim>
                                    <p:animEffect transition="in" filter="fade">
                                      <p:cBhvr>
                                        <p:cTn id="37" dur="500"/>
                                        <p:tgtEl>
                                          <p:spTgt spid="52"/>
                                        </p:tgtEl>
                                      </p:cBhvr>
                                    </p:animEffect>
                                  </p:childTnLst>
                                </p:cTn>
                              </p:par>
                              <p:par>
                                <p:cTn id="38" presetID="53" presetClass="entr" presetSubtype="16" fill="hold" nodeType="withEffect">
                                  <p:stCondLst>
                                    <p:cond delay="600"/>
                                  </p:stCondLst>
                                  <p:childTnLst>
                                    <p:set>
                                      <p:cBhvr>
                                        <p:cTn id="39" dur="1" fill="hold">
                                          <p:stCondLst>
                                            <p:cond delay="0"/>
                                          </p:stCondLst>
                                        </p:cTn>
                                        <p:tgtEl>
                                          <p:spTgt spid="55"/>
                                        </p:tgtEl>
                                        <p:attrNameLst>
                                          <p:attrName>style.visibility</p:attrName>
                                        </p:attrNameLst>
                                      </p:cBhvr>
                                      <p:to>
                                        <p:strVal val="visible"/>
                                      </p:to>
                                    </p:set>
                                    <p:anim calcmode="lin" valueType="num">
                                      <p:cBhvr>
                                        <p:cTn id="40" dur="500" fill="hold"/>
                                        <p:tgtEl>
                                          <p:spTgt spid="55"/>
                                        </p:tgtEl>
                                        <p:attrNameLst>
                                          <p:attrName>ppt_w</p:attrName>
                                        </p:attrNameLst>
                                      </p:cBhvr>
                                      <p:tavLst>
                                        <p:tav tm="0">
                                          <p:val>
                                            <p:fltVal val="0"/>
                                          </p:val>
                                        </p:tav>
                                        <p:tav tm="100000">
                                          <p:val>
                                            <p:strVal val="#ppt_w"/>
                                          </p:val>
                                        </p:tav>
                                      </p:tavLst>
                                    </p:anim>
                                    <p:anim calcmode="lin" valueType="num">
                                      <p:cBhvr>
                                        <p:cTn id="41" dur="500" fill="hold"/>
                                        <p:tgtEl>
                                          <p:spTgt spid="55"/>
                                        </p:tgtEl>
                                        <p:attrNameLst>
                                          <p:attrName>ppt_h</p:attrName>
                                        </p:attrNameLst>
                                      </p:cBhvr>
                                      <p:tavLst>
                                        <p:tav tm="0">
                                          <p:val>
                                            <p:fltVal val="0"/>
                                          </p:val>
                                        </p:tav>
                                        <p:tav tm="100000">
                                          <p:val>
                                            <p:strVal val="#ppt_h"/>
                                          </p:val>
                                        </p:tav>
                                      </p:tavLst>
                                    </p:anim>
                                    <p:animEffect transition="in" filter="fade">
                                      <p:cBhvr>
                                        <p:cTn id="42" dur="500"/>
                                        <p:tgtEl>
                                          <p:spTgt spid="55"/>
                                        </p:tgtEl>
                                      </p:cBhvr>
                                    </p:animEffect>
                                  </p:childTnLst>
                                </p:cTn>
                              </p:par>
                              <p:par>
                                <p:cTn id="43" presetID="53" presetClass="entr" presetSubtype="16" fill="hold" nodeType="withEffect">
                                  <p:stCondLst>
                                    <p:cond delay="800"/>
                                  </p:stCondLst>
                                  <p:childTnLst>
                                    <p:set>
                                      <p:cBhvr>
                                        <p:cTn id="44" dur="1" fill="hold">
                                          <p:stCondLst>
                                            <p:cond delay="0"/>
                                          </p:stCondLst>
                                        </p:cTn>
                                        <p:tgtEl>
                                          <p:spTgt spid="49"/>
                                        </p:tgtEl>
                                        <p:attrNameLst>
                                          <p:attrName>style.visibility</p:attrName>
                                        </p:attrNameLst>
                                      </p:cBhvr>
                                      <p:to>
                                        <p:strVal val="visible"/>
                                      </p:to>
                                    </p:set>
                                    <p:anim calcmode="lin" valueType="num">
                                      <p:cBhvr>
                                        <p:cTn id="45" dur="500" fill="hold"/>
                                        <p:tgtEl>
                                          <p:spTgt spid="49"/>
                                        </p:tgtEl>
                                        <p:attrNameLst>
                                          <p:attrName>ppt_w</p:attrName>
                                        </p:attrNameLst>
                                      </p:cBhvr>
                                      <p:tavLst>
                                        <p:tav tm="0">
                                          <p:val>
                                            <p:fltVal val="0"/>
                                          </p:val>
                                        </p:tav>
                                        <p:tav tm="100000">
                                          <p:val>
                                            <p:strVal val="#ppt_w"/>
                                          </p:val>
                                        </p:tav>
                                      </p:tavLst>
                                    </p:anim>
                                    <p:anim calcmode="lin" valueType="num">
                                      <p:cBhvr>
                                        <p:cTn id="46" dur="500" fill="hold"/>
                                        <p:tgtEl>
                                          <p:spTgt spid="49"/>
                                        </p:tgtEl>
                                        <p:attrNameLst>
                                          <p:attrName>ppt_h</p:attrName>
                                        </p:attrNameLst>
                                      </p:cBhvr>
                                      <p:tavLst>
                                        <p:tav tm="0">
                                          <p:val>
                                            <p:fltVal val="0"/>
                                          </p:val>
                                        </p:tav>
                                        <p:tav tm="100000">
                                          <p:val>
                                            <p:strVal val="#ppt_h"/>
                                          </p:val>
                                        </p:tav>
                                      </p:tavLst>
                                    </p:anim>
                                    <p:animEffect transition="in" filter="fade">
                                      <p:cBhvr>
                                        <p:cTn id="47" dur="500"/>
                                        <p:tgtEl>
                                          <p:spTgt spid="49"/>
                                        </p:tgtEl>
                                      </p:cBhvr>
                                    </p:animEffect>
                                  </p:childTnLst>
                                </p:cTn>
                              </p:par>
                            </p:childTnLst>
                          </p:cTn>
                        </p:par>
                        <p:par>
                          <p:cTn id="48" fill="hold">
                            <p:stCondLst>
                              <p:cond delay="3910"/>
                            </p:stCondLst>
                            <p:childTnLst>
                              <p:par>
                                <p:cTn id="49" presetID="53" presetClass="entr" presetSubtype="16" fill="hold" grpId="0" nodeType="afterEffect">
                                  <p:stCondLst>
                                    <p:cond delay="0"/>
                                  </p:stCondLst>
                                  <p:iterate type="lt">
                                    <p:tmPct val="7000"/>
                                  </p:iterate>
                                  <p:childTnLst>
                                    <p:set>
                                      <p:cBhvr>
                                        <p:cTn id="50" dur="1" fill="hold">
                                          <p:stCondLst>
                                            <p:cond delay="0"/>
                                          </p:stCondLst>
                                        </p:cTn>
                                        <p:tgtEl>
                                          <p:spTgt spid="24"/>
                                        </p:tgtEl>
                                        <p:attrNameLst>
                                          <p:attrName>style.visibility</p:attrName>
                                        </p:attrNameLst>
                                      </p:cBhvr>
                                      <p:to>
                                        <p:strVal val="visible"/>
                                      </p:to>
                                    </p:set>
                                    <p:anim calcmode="lin" valueType="num">
                                      <p:cBhvr>
                                        <p:cTn id="51" dur="500" fill="hold"/>
                                        <p:tgtEl>
                                          <p:spTgt spid="24"/>
                                        </p:tgtEl>
                                        <p:attrNameLst>
                                          <p:attrName>ppt_w</p:attrName>
                                        </p:attrNameLst>
                                      </p:cBhvr>
                                      <p:tavLst>
                                        <p:tav tm="0">
                                          <p:val>
                                            <p:fltVal val="0"/>
                                          </p:val>
                                        </p:tav>
                                        <p:tav tm="100000">
                                          <p:val>
                                            <p:strVal val="#ppt_w"/>
                                          </p:val>
                                        </p:tav>
                                      </p:tavLst>
                                    </p:anim>
                                    <p:anim calcmode="lin" valueType="num">
                                      <p:cBhvr>
                                        <p:cTn id="52" dur="500" fill="hold"/>
                                        <p:tgtEl>
                                          <p:spTgt spid="24"/>
                                        </p:tgtEl>
                                        <p:attrNameLst>
                                          <p:attrName>ppt_h</p:attrName>
                                        </p:attrNameLst>
                                      </p:cBhvr>
                                      <p:tavLst>
                                        <p:tav tm="0">
                                          <p:val>
                                            <p:fltVal val="0"/>
                                          </p:val>
                                        </p:tav>
                                        <p:tav tm="100000">
                                          <p:val>
                                            <p:strVal val="#ppt_h"/>
                                          </p:val>
                                        </p:tav>
                                      </p:tavLst>
                                    </p:anim>
                                    <p:animEffect transition="in" filter="fade">
                                      <p:cBhvr>
                                        <p:cTn id="5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utoUpdateAnimBg="0"/>
      <p:bldP spid="44" grpId="0"/>
      <p:bldP spid="2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707654"/>
            <a:ext cx="2448272" cy="20162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10451" y="1930936"/>
            <a:ext cx="1627369" cy="1569660"/>
          </a:xfrm>
          <a:prstGeom prst="rect">
            <a:avLst/>
          </a:prstGeom>
          <a:noFill/>
        </p:spPr>
        <p:txBody>
          <a:bodyPr wrap="none" rtlCol="0">
            <a:spAutoFit/>
          </a:bodyPr>
          <a:lstStyle/>
          <a:p>
            <a:r>
              <a:rPr lang="en-US" altLang="zh-CN" sz="9600" dirty="0">
                <a:solidFill>
                  <a:schemeClr val="bg1"/>
                </a:solidFill>
                <a:latin typeface="微软雅黑" panose="020B0503020204020204" pitchFamily="34" charset="-122"/>
                <a:ea typeface="微软雅黑" panose="020B0503020204020204" pitchFamily="34" charset="-122"/>
              </a:rPr>
              <a:t>03</a:t>
            </a:r>
            <a:endParaRPr lang="zh-CN" altLang="en-US" sz="9600"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678255" y="2395170"/>
            <a:ext cx="3877985" cy="584775"/>
          </a:xfrm>
          <a:prstGeom prst="rect">
            <a:avLst/>
          </a:prstGeom>
          <a:noFill/>
        </p:spPr>
        <p:txBody>
          <a:bodyPr wrap="none" rtlCol="0">
            <a:spAutoFit/>
          </a:bodyPr>
          <a:lstStyle/>
          <a:p>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rPr>
              <a:t>算法实现原理与结果</a:t>
            </a:r>
            <a:endParaRPr lang="en-GB" altLang="zh-CN" sz="3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矩形 28"/>
          <p:cNvSpPr/>
          <p:nvPr/>
        </p:nvSpPr>
        <p:spPr>
          <a:xfrm>
            <a:off x="6731657" y="1707653"/>
            <a:ext cx="2448272" cy="20162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5697368" y="1851670"/>
            <a:ext cx="432048" cy="432834"/>
            <a:chOff x="6084168" y="1274820"/>
            <a:chExt cx="432048" cy="432834"/>
          </a:xfrm>
        </p:grpSpPr>
        <p:sp>
          <p:nvSpPr>
            <p:cNvPr id="31"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32"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33" name="组合 32"/>
          <p:cNvGrpSpPr/>
          <p:nvPr/>
        </p:nvGrpSpPr>
        <p:grpSpPr>
          <a:xfrm>
            <a:off x="4401224" y="1852063"/>
            <a:ext cx="432048" cy="432048"/>
            <a:chOff x="4788024" y="1275213"/>
            <a:chExt cx="432048" cy="432048"/>
          </a:xfrm>
        </p:grpSpPr>
        <p:sp>
          <p:nvSpPr>
            <p:cNvPr id="34"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35"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36" name="组合 35"/>
          <p:cNvGrpSpPr/>
          <p:nvPr/>
        </p:nvGrpSpPr>
        <p:grpSpPr>
          <a:xfrm>
            <a:off x="5049296" y="1851670"/>
            <a:ext cx="432833" cy="432834"/>
            <a:chOff x="5436096" y="1274820"/>
            <a:chExt cx="432833" cy="432834"/>
          </a:xfrm>
        </p:grpSpPr>
        <p:sp>
          <p:nvSpPr>
            <p:cNvPr id="37" name="椭圆 3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38"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39" name="组合 38"/>
          <p:cNvGrpSpPr/>
          <p:nvPr/>
        </p:nvGrpSpPr>
        <p:grpSpPr>
          <a:xfrm>
            <a:off x="3105080" y="1851670"/>
            <a:ext cx="432833" cy="432834"/>
            <a:chOff x="3491880" y="1274820"/>
            <a:chExt cx="432833" cy="432834"/>
          </a:xfrm>
        </p:grpSpPr>
        <p:sp>
          <p:nvSpPr>
            <p:cNvPr id="40"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41"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43" name="组合 42"/>
          <p:cNvGrpSpPr/>
          <p:nvPr/>
        </p:nvGrpSpPr>
        <p:grpSpPr>
          <a:xfrm>
            <a:off x="3753152" y="1851670"/>
            <a:ext cx="432833" cy="432834"/>
            <a:chOff x="4139952" y="1274820"/>
            <a:chExt cx="432833" cy="432834"/>
          </a:xfrm>
        </p:grpSpPr>
        <p:sp>
          <p:nvSpPr>
            <p:cNvPr id="51"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52"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spTree>
    <p:extLst>
      <p:ext uri="{BB962C8B-B14F-4D97-AF65-F5344CB8AC3E}">
        <p14:creationId xmlns:p14="http://schemas.microsoft.com/office/powerpoint/2010/main" val="579182488"/>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41" presetClass="entr" presetSubtype="0" fill="hold" grpId="0" nodeType="click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5"/>
                                        </p:tgtEl>
                                        <p:attrNameLst>
                                          <p:attrName>ppt_y</p:attrName>
                                        </p:attrNameLst>
                                      </p:cBhvr>
                                      <p:tavLst>
                                        <p:tav tm="0">
                                          <p:val>
                                            <p:strVal val="#ppt_y"/>
                                          </p:val>
                                        </p:tav>
                                        <p:tav tm="100000">
                                          <p:val>
                                            <p:strVal val="#ppt_y"/>
                                          </p:val>
                                        </p:tav>
                                      </p:tavLst>
                                    </p:anim>
                                    <p:anim calcmode="lin" valueType="num">
                                      <p:cBhvr>
                                        <p:cTn id="1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wipe(down)">
                                      <p:cBhvr>
                                        <p:cTn id="26" dur="500"/>
                                        <p:tgtEl>
                                          <p:spTgt spid="29"/>
                                        </p:tgtEl>
                                      </p:cBhvr>
                                    </p:animEffect>
                                  </p:childTnLst>
                                </p:cTn>
                              </p:par>
                            </p:childTnLst>
                          </p:cTn>
                        </p:par>
                        <p:par>
                          <p:cTn id="27" fill="hold">
                            <p:stCondLst>
                              <p:cond delay="500"/>
                            </p:stCondLst>
                            <p:childTnLst>
                              <p:par>
                                <p:cTn id="28" presetID="53" presetClass="entr" presetSubtype="16" fill="hold" nodeType="afterEffect">
                                  <p:stCondLst>
                                    <p:cond delay="0"/>
                                  </p:stCondLst>
                                  <p:childTnLst>
                                    <p:set>
                                      <p:cBhvr>
                                        <p:cTn id="29" dur="1" fill="hold">
                                          <p:stCondLst>
                                            <p:cond delay="0"/>
                                          </p:stCondLst>
                                        </p:cTn>
                                        <p:tgtEl>
                                          <p:spTgt spid="39"/>
                                        </p:tgtEl>
                                        <p:attrNameLst>
                                          <p:attrName>style.visibility</p:attrName>
                                        </p:attrNameLst>
                                      </p:cBhvr>
                                      <p:to>
                                        <p:strVal val="visible"/>
                                      </p:to>
                                    </p:set>
                                    <p:anim calcmode="lin" valueType="num">
                                      <p:cBhvr>
                                        <p:cTn id="30" dur="500" fill="hold"/>
                                        <p:tgtEl>
                                          <p:spTgt spid="39"/>
                                        </p:tgtEl>
                                        <p:attrNameLst>
                                          <p:attrName>ppt_w</p:attrName>
                                        </p:attrNameLst>
                                      </p:cBhvr>
                                      <p:tavLst>
                                        <p:tav tm="0">
                                          <p:val>
                                            <p:fltVal val="0"/>
                                          </p:val>
                                        </p:tav>
                                        <p:tav tm="100000">
                                          <p:val>
                                            <p:strVal val="#ppt_w"/>
                                          </p:val>
                                        </p:tav>
                                      </p:tavLst>
                                    </p:anim>
                                    <p:anim calcmode="lin" valueType="num">
                                      <p:cBhvr>
                                        <p:cTn id="31" dur="500" fill="hold"/>
                                        <p:tgtEl>
                                          <p:spTgt spid="39"/>
                                        </p:tgtEl>
                                        <p:attrNameLst>
                                          <p:attrName>ppt_h</p:attrName>
                                        </p:attrNameLst>
                                      </p:cBhvr>
                                      <p:tavLst>
                                        <p:tav tm="0">
                                          <p:val>
                                            <p:fltVal val="0"/>
                                          </p:val>
                                        </p:tav>
                                        <p:tav tm="100000">
                                          <p:val>
                                            <p:strVal val="#ppt_h"/>
                                          </p:val>
                                        </p:tav>
                                      </p:tavLst>
                                    </p:anim>
                                    <p:animEffect transition="in" filter="fade">
                                      <p:cBhvr>
                                        <p:cTn id="32" dur="500"/>
                                        <p:tgtEl>
                                          <p:spTgt spid="39"/>
                                        </p:tgtEl>
                                      </p:cBhvr>
                                    </p:animEffect>
                                  </p:childTnLst>
                                </p:cTn>
                              </p:par>
                              <p:par>
                                <p:cTn id="33" presetID="53" presetClass="entr" presetSubtype="16" fill="hold" nodeType="withEffect">
                                  <p:stCondLst>
                                    <p:cond delay="200"/>
                                  </p:stCondLst>
                                  <p:childTnLst>
                                    <p:set>
                                      <p:cBhvr>
                                        <p:cTn id="34" dur="1" fill="hold">
                                          <p:stCondLst>
                                            <p:cond delay="0"/>
                                          </p:stCondLst>
                                        </p:cTn>
                                        <p:tgtEl>
                                          <p:spTgt spid="43"/>
                                        </p:tgtEl>
                                        <p:attrNameLst>
                                          <p:attrName>style.visibility</p:attrName>
                                        </p:attrNameLst>
                                      </p:cBhvr>
                                      <p:to>
                                        <p:strVal val="visible"/>
                                      </p:to>
                                    </p:set>
                                    <p:anim calcmode="lin" valueType="num">
                                      <p:cBhvr>
                                        <p:cTn id="35" dur="500" fill="hold"/>
                                        <p:tgtEl>
                                          <p:spTgt spid="43"/>
                                        </p:tgtEl>
                                        <p:attrNameLst>
                                          <p:attrName>ppt_w</p:attrName>
                                        </p:attrNameLst>
                                      </p:cBhvr>
                                      <p:tavLst>
                                        <p:tav tm="0">
                                          <p:val>
                                            <p:fltVal val="0"/>
                                          </p:val>
                                        </p:tav>
                                        <p:tav tm="100000">
                                          <p:val>
                                            <p:strVal val="#ppt_w"/>
                                          </p:val>
                                        </p:tav>
                                      </p:tavLst>
                                    </p:anim>
                                    <p:anim calcmode="lin" valueType="num">
                                      <p:cBhvr>
                                        <p:cTn id="36" dur="500" fill="hold"/>
                                        <p:tgtEl>
                                          <p:spTgt spid="43"/>
                                        </p:tgtEl>
                                        <p:attrNameLst>
                                          <p:attrName>ppt_h</p:attrName>
                                        </p:attrNameLst>
                                      </p:cBhvr>
                                      <p:tavLst>
                                        <p:tav tm="0">
                                          <p:val>
                                            <p:fltVal val="0"/>
                                          </p:val>
                                        </p:tav>
                                        <p:tav tm="100000">
                                          <p:val>
                                            <p:strVal val="#ppt_h"/>
                                          </p:val>
                                        </p:tav>
                                      </p:tavLst>
                                    </p:anim>
                                    <p:animEffect transition="in" filter="fade">
                                      <p:cBhvr>
                                        <p:cTn id="37" dur="500"/>
                                        <p:tgtEl>
                                          <p:spTgt spid="43"/>
                                        </p:tgtEl>
                                      </p:cBhvr>
                                    </p:animEffect>
                                  </p:childTnLst>
                                </p:cTn>
                              </p:par>
                              <p:par>
                                <p:cTn id="38" presetID="53" presetClass="entr" presetSubtype="16" fill="hold" nodeType="withEffect">
                                  <p:stCondLst>
                                    <p:cond delay="400"/>
                                  </p:stCondLst>
                                  <p:childTnLst>
                                    <p:set>
                                      <p:cBhvr>
                                        <p:cTn id="39" dur="1" fill="hold">
                                          <p:stCondLst>
                                            <p:cond delay="0"/>
                                          </p:stCondLst>
                                        </p:cTn>
                                        <p:tgtEl>
                                          <p:spTgt spid="33"/>
                                        </p:tgtEl>
                                        <p:attrNameLst>
                                          <p:attrName>style.visibility</p:attrName>
                                        </p:attrNameLst>
                                      </p:cBhvr>
                                      <p:to>
                                        <p:strVal val="visible"/>
                                      </p:to>
                                    </p:set>
                                    <p:anim calcmode="lin" valueType="num">
                                      <p:cBhvr>
                                        <p:cTn id="40" dur="500" fill="hold"/>
                                        <p:tgtEl>
                                          <p:spTgt spid="33"/>
                                        </p:tgtEl>
                                        <p:attrNameLst>
                                          <p:attrName>ppt_w</p:attrName>
                                        </p:attrNameLst>
                                      </p:cBhvr>
                                      <p:tavLst>
                                        <p:tav tm="0">
                                          <p:val>
                                            <p:fltVal val="0"/>
                                          </p:val>
                                        </p:tav>
                                        <p:tav tm="100000">
                                          <p:val>
                                            <p:strVal val="#ppt_w"/>
                                          </p:val>
                                        </p:tav>
                                      </p:tavLst>
                                    </p:anim>
                                    <p:anim calcmode="lin" valueType="num">
                                      <p:cBhvr>
                                        <p:cTn id="41" dur="500" fill="hold"/>
                                        <p:tgtEl>
                                          <p:spTgt spid="33"/>
                                        </p:tgtEl>
                                        <p:attrNameLst>
                                          <p:attrName>ppt_h</p:attrName>
                                        </p:attrNameLst>
                                      </p:cBhvr>
                                      <p:tavLst>
                                        <p:tav tm="0">
                                          <p:val>
                                            <p:fltVal val="0"/>
                                          </p:val>
                                        </p:tav>
                                        <p:tav tm="100000">
                                          <p:val>
                                            <p:strVal val="#ppt_h"/>
                                          </p:val>
                                        </p:tav>
                                      </p:tavLst>
                                    </p:anim>
                                    <p:animEffect transition="in" filter="fade">
                                      <p:cBhvr>
                                        <p:cTn id="42" dur="500"/>
                                        <p:tgtEl>
                                          <p:spTgt spid="33"/>
                                        </p:tgtEl>
                                      </p:cBhvr>
                                    </p:animEffect>
                                  </p:childTnLst>
                                </p:cTn>
                              </p:par>
                              <p:par>
                                <p:cTn id="43" presetID="53" presetClass="entr" presetSubtype="16" fill="hold" nodeType="withEffect">
                                  <p:stCondLst>
                                    <p:cond delay="600"/>
                                  </p:stCondLst>
                                  <p:childTnLst>
                                    <p:set>
                                      <p:cBhvr>
                                        <p:cTn id="44" dur="1" fill="hold">
                                          <p:stCondLst>
                                            <p:cond delay="0"/>
                                          </p:stCondLst>
                                        </p:cTn>
                                        <p:tgtEl>
                                          <p:spTgt spid="36"/>
                                        </p:tgtEl>
                                        <p:attrNameLst>
                                          <p:attrName>style.visibility</p:attrName>
                                        </p:attrNameLst>
                                      </p:cBhvr>
                                      <p:to>
                                        <p:strVal val="visible"/>
                                      </p:to>
                                    </p:set>
                                    <p:anim calcmode="lin" valueType="num">
                                      <p:cBhvr>
                                        <p:cTn id="45" dur="500" fill="hold"/>
                                        <p:tgtEl>
                                          <p:spTgt spid="36"/>
                                        </p:tgtEl>
                                        <p:attrNameLst>
                                          <p:attrName>ppt_w</p:attrName>
                                        </p:attrNameLst>
                                      </p:cBhvr>
                                      <p:tavLst>
                                        <p:tav tm="0">
                                          <p:val>
                                            <p:fltVal val="0"/>
                                          </p:val>
                                        </p:tav>
                                        <p:tav tm="100000">
                                          <p:val>
                                            <p:strVal val="#ppt_w"/>
                                          </p:val>
                                        </p:tav>
                                      </p:tavLst>
                                    </p:anim>
                                    <p:anim calcmode="lin" valueType="num">
                                      <p:cBhvr>
                                        <p:cTn id="46" dur="500" fill="hold"/>
                                        <p:tgtEl>
                                          <p:spTgt spid="36"/>
                                        </p:tgtEl>
                                        <p:attrNameLst>
                                          <p:attrName>ppt_h</p:attrName>
                                        </p:attrNameLst>
                                      </p:cBhvr>
                                      <p:tavLst>
                                        <p:tav tm="0">
                                          <p:val>
                                            <p:fltVal val="0"/>
                                          </p:val>
                                        </p:tav>
                                        <p:tav tm="100000">
                                          <p:val>
                                            <p:strVal val="#ppt_h"/>
                                          </p:val>
                                        </p:tav>
                                      </p:tavLst>
                                    </p:anim>
                                    <p:animEffect transition="in" filter="fade">
                                      <p:cBhvr>
                                        <p:cTn id="47" dur="500"/>
                                        <p:tgtEl>
                                          <p:spTgt spid="36"/>
                                        </p:tgtEl>
                                      </p:cBhvr>
                                    </p:animEffect>
                                  </p:childTnLst>
                                </p:cTn>
                              </p:par>
                              <p:par>
                                <p:cTn id="48" presetID="53" presetClass="entr" presetSubtype="16" fill="hold" nodeType="withEffect">
                                  <p:stCondLst>
                                    <p:cond delay="800"/>
                                  </p:stCondLst>
                                  <p:childTnLst>
                                    <p:set>
                                      <p:cBhvr>
                                        <p:cTn id="49" dur="1" fill="hold">
                                          <p:stCondLst>
                                            <p:cond delay="0"/>
                                          </p:stCondLst>
                                        </p:cTn>
                                        <p:tgtEl>
                                          <p:spTgt spid="30"/>
                                        </p:tgtEl>
                                        <p:attrNameLst>
                                          <p:attrName>style.visibility</p:attrName>
                                        </p:attrNameLst>
                                      </p:cBhvr>
                                      <p:to>
                                        <p:strVal val="visible"/>
                                      </p:to>
                                    </p:set>
                                    <p:anim calcmode="lin" valueType="num">
                                      <p:cBhvr>
                                        <p:cTn id="50" dur="500" fill="hold"/>
                                        <p:tgtEl>
                                          <p:spTgt spid="30"/>
                                        </p:tgtEl>
                                        <p:attrNameLst>
                                          <p:attrName>ppt_w</p:attrName>
                                        </p:attrNameLst>
                                      </p:cBhvr>
                                      <p:tavLst>
                                        <p:tav tm="0">
                                          <p:val>
                                            <p:fltVal val="0"/>
                                          </p:val>
                                        </p:tav>
                                        <p:tav tm="100000">
                                          <p:val>
                                            <p:strVal val="#ppt_w"/>
                                          </p:val>
                                        </p:tav>
                                      </p:tavLst>
                                    </p:anim>
                                    <p:anim calcmode="lin" valueType="num">
                                      <p:cBhvr>
                                        <p:cTn id="51" dur="500" fill="hold"/>
                                        <p:tgtEl>
                                          <p:spTgt spid="30"/>
                                        </p:tgtEl>
                                        <p:attrNameLst>
                                          <p:attrName>ppt_h</p:attrName>
                                        </p:attrNameLst>
                                      </p:cBhvr>
                                      <p:tavLst>
                                        <p:tav tm="0">
                                          <p:val>
                                            <p:fltVal val="0"/>
                                          </p:val>
                                        </p:tav>
                                        <p:tav tm="100000">
                                          <p:val>
                                            <p:strVal val="#ppt_h"/>
                                          </p:val>
                                        </p:tav>
                                      </p:tavLst>
                                    </p:anim>
                                    <p:animEffect transition="in" filter="fade">
                                      <p:cBhvr>
                                        <p:cTn id="5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2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双目测距</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图片 1">
            <a:extLst>
              <a:ext uri="{FF2B5EF4-FFF2-40B4-BE49-F238E27FC236}">
                <a16:creationId xmlns:a16="http://schemas.microsoft.com/office/drawing/2014/main" id="{6FD944F9-4A75-4A2E-9658-81E488AE2703}"/>
              </a:ext>
            </a:extLst>
          </p:cNvPr>
          <p:cNvPicPr/>
          <p:nvPr/>
        </p:nvPicPr>
        <p:blipFill rotWithShape="1">
          <a:blip r:embed="rId3"/>
          <a:srcRect l="11044" t="25891" r="33729" b="25199"/>
          <a:stretch/>
        </p:blipFill>
        <p:spPr bwMode="auto">
          <a:xfrm>
            <a:off x="2015716" y="2043887"/>
            <a:ext cx="5040560" cy="2664296"/>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45478A5E-A52B-4945-8AA1-2390FBF3CD15}"/>
              </a:ext>
            </a:extLst>
          </p:cNvPr>
          <p:cNvSpPr txBox="1"/>
          <p:nvPr/>
        </p:nvSpPr>
        <p:spPr>
          <a:xfrm>
            <a:off x="539552" y="843558"/>
            <a:ext cx="7992888" cy="1200329"/>
          </a:xfrm>
          <a:prstGeom prst="rect">
            <a:avLst/>
          </a:prstGeom>
          <a:noFill/>
        </p:spPr>
        <p:txBody>
          <a:bodyPr wrap="square" rtlCol="0">
            <a:spAutoFit/>
          </a:bodyPr>
          <a:lstStyle/>
          <a:p>
            <a:pPr>
              <a:lnSpc>
                <a:spcPct val="200000"/>
              </a:lnSpc>
            </a:pPr>
            <a:r>
              <a:rPr lang="zh-CN" altLang="en-US" dirty="0"/>
              <a:t>利用同一个物体在两个有一定距离的摄像头中成像的差别来实现图片景深的判断</a:t>
            </a:r>
            <a:endParaRPr 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26976140"/>
      </p:ext>
    </p:extLst>
  </p:cSld>
  <p:clrMapOvr>
    <a:masterClrMapping/>
  </p:clrMapOvr>
  <mc:AlternateContent xmlns:mc="http://schemas.openxmlformats.org/markup-compatibility/2006">
    <mc:Choice xmlns:p14="http://schemas.microsoft.com/office/powerpoint/2010/main" Requires="p14">
      <p:transition p14:dur="10" advClick="0" advTm="0"/>
    </mc:Choice>
    <mc:Fallback>
      <p:transition advClick="0"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3">
            <a:extLst>
              <a:ext uri="{FF2B5EF4-FFF2-40B4-BE49-F238E27FC236}">
                <a16:creationId xmlns:a16="http://schemas.microsoft.com/office/drawing/2014/main" id="{D29A3D52-B053-47DF-B4F6-A06DD1FD3D6C}"/>
              </a:ext>
            </a:extLst>
          </p:cNvPr>
          <p:cNvPicPr/>
          <p:nvPr/>
        </p:nvPicPr>
        <p:blipFill rotWithShape="1">
          <a:blip r:embed="rId3"/>
          <a:srcRect l="23629" t="22192" r="35916" b="36709"/>
          <a:stretch/>
        </p:blipFill>
        <p:spPr bwMode="auto">
          <a:xfrm>
            <a:off x="5142345" y="1203598"/>
            <a:ext cx="3999096" cy="2518425"/>
          </a:xfrm>
          <a:prstGeom prst="rect">
            <a:avLst/>
          </a:prstGeom>
          <a:ln>
            <a:noFill/>
          </a:ln>
          <a:extLst>
            <a:ext uri="{53640926-AAD7-44D8-BBD7-CCE9431645EC}">
              <a14:shadowObscured xmlns:a14="http://schemas.microsoft.com/office/drawing/2010/main"/>
            </a:ext>
          </a:extLst>
        </p:spPr>
      </p:pic>
      <p:sp>
        <p:nvSpPr>
          <p:cNvPr id="31"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双目测距</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TextBox 3">
            <a:extLst>
              <a:ext uri="{FF2B5EF4-FFF2-40B4-BE49-F238E27FC236}">
                <a16:creationId xmlns:a16="http://schemas.microsoft.com/office/drawing/2014/main" id="{45478A5E-A52B-4945-8AA1-2390FBF3CD15}"/>
              </a:ext>
            </a:extLst>
          </p:cNvPr>
          <p:cNvSpPr txBox="1"/>
          <p:nvPr/>
        </p:nvSpPr>
        <p:spPr>
          <a:xfrm>
            <a:off x="323528" y="843558"/>
            <a:ext cx="5040560" cy="424731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相机标定</a:t>
            </a:r>
            <a:endParaRPr lang="en-US" b="1" dirty="0">
              <a:solidFill>
                <a:schemeClr val="tx1">
                  <a:lumMod val="75000"/>
                  <a:lumOff val="25000"/>
                </a:schemeClr>
              </a:solidFill>
              <a:latin typeface="微软雅黑" panose="020B0503020204020204" pitchFamily="34" charset="-122"/>
              <a:ea typeface="微软雅黑" panose="020B0503020204020204" pitchFamily="34" charset="-122"/>
            </a:endParaRPr>
          </a:p>
          <a:p>
            <a:pPr lvl="1">
              <a:lnSpc>
                <a:spcPct val="150000"/>
              </a:lnSpc>
            </a:pPr>
            <a:r>
              <a:rPr lang="zh-CN" altLang="en-US" dirty="0"/>
              <a:t>摄像头由于光学透镜的特性使得成像存在着径向畸变，可由三个参数</a:t>
            </a:r>
            <a:r>
              <a:rPr lang="en-US" dirty="0"/>
              <a:t>k1,k2,k3</a:t>
            </a:r>
            <a:r>
              <a:rPr lang="zh-CN" altLang="en-US" dirty="0"/>
              <a:t>确定；由于装配方面的误差，传感器与光学镜头之间并非完全平行，因此成像存在切向畸变，可由两个参数</a:t>
            </a:r>
            <a:r>
              <a:rPr lang="en-US" dirty="0"/>
              <a:t>p1,p2</a:t>
            </a:r>
            <a:r>
              <a:rPr lang="zh-CN" altLang="en-US" dirty="0"/>
              <a:t>确定</a:t>
            </a:r>
            <a:endParaRPr lang="en-US" altLang="zh-CN" dirty="0"/>
          </a:p>
          <a:p>
            <a:pPr marL="285750" indent="-285750">
              <a:lnSpc>
                <a:spcPct val="150000"/>
              </a:lnSpc>
              <a:buFont typeface="Arial" panose="020B0604020202020204" pitchFamily="34" charset="0"/>
              <a:buChar char="•"/>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双目矫正</a:t>
            </a:r>
            <a:endParaRPr lang="en-US" b="1" dirty="0">
              <a:solidFill>
                <a:schemeClr val="tx1">
                  <a:lumMod val="75000"/>
                  <a:lumOff val="25000"/>
                </a:schemeClr>
              </a:solidFill>
              <a:latin typeface="微软雅黑" panose="020B0503020204020204" pitchFamily="34" charset="-122"/>
              <a:ea typeface="微软雅黑" panose="020B0503020204020204" pitchFamily="34" charset="-122"/>
            </a:endParaRPr>
          </a:p>
          <a:p>
            <a:pPr lvl="1">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前面所确定的参数加双目相对位置关系，对左右视图进行消除畸变和行对准，使得左右视图成像原点一致</a:t>
            </a:r>
            <a:endParaRPr 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08917084"/>
      </p:ext>
    </p:extLst>
  </p:cSld>
  <p:clrMapOvr>
    <a:masterClrMapping/>
  </p:clrMapOvr>
  <mc:AlternateContent xmlns:mc="http://schemas.openxmlformats.org/markup-compatibility/2006">
    <mc:Choice xmlns:p14="http://schemas.microsoft.com/office/powerpoint/2010/main" Requires="p14">
      <p:transition p14:dur="10" advClick="0" advTm="0"/>
    </mc:Choice>
    <mc:Fallback>
      <p:transition advClick="0" advTm="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双目测距</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TextBox 3">
            <a:extLst>
              <a:ext uri="{FF2B5EF4-FFF2-40B4-BE49-F238E27FC236}">
                <a16:creationId xmlns:a16="http://schemas.microsoft.com/office/drawing/2014/main" id="{45478A5E-A52B-4945-8AA1-2390FBF3CD15}"/>
              </a:ext>
            </a:extLst>
          </p:cNvPr>
          <p:cNvSpPr txBox="1"/>
          <p:nvPr/>
        </p:nvSpPr>
        <p:spPr>
          <a:xfrm>
            <a:off x="323528" y="843558"/>
            <a:ext cx="8208912" cy="383181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双目匹配</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a:p>
            <a:pPr lvl="1">
              <a:lnSpc>
                <a:spcPct val="150000"/>
              </a:lnSpc>
            </a:pPr>
            <a:r>
              <a:rPr lang="zh-CN" altLang="en-US" dirty="0"/>
              <a:t>同一场景左右视图上对应的像素点匹配起来得到视差图，利用公式算出深度信息</a:t>
            </a:r>
            <a:endParaRPr lang="en-US" altLang="zh-CN" dirty="0"/>
          </a:p>
          <a:p>
            <a:pPr>
              <a:lnSpc>
                <a:spcPct val="150000"/>
              </a:lnSpc>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注意：</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t>图像归一化，减少亮度差别，增强纹理</a:t>
            </a:r>
            <a:endParaRPr lang="en-US" altLang="zh-CN" dirty="0"/>
          </a:p>
          <a:p>
            <a:pPr marL="285750" indent="-285750">
              <a:lnSpc>
                <a:spcPct val="150000"/>
              </a:lnSpc>
              <a:buFont typeface="Arial" panose="020B0604020202020204" pitchFamily="34" charset="0"/>
              <a:buChar char="•"/>
            </a:pPr>
            <a:r>
              <a:rPr lang="zh-CN" altLang="en-US" dirty="0"/>
              <a:t>沿水平线匹配搜索最佳匹配</a:t>
            </a:r>
            <a:endParaRPr lang="en-US" altLang="zh-CN" dirty="0"/>
          </a:p>
          <a:p>
            <a:pPr marL="285750" indent="-285750">
              <a:lnSpc>
                <a:spcPct val="150000"/>
              </a:lnSpc>
              <a:buFont typeface="Arial" panose="020B0604020202020204" pitchFamily="34" charset="0"/>
              <a:buChar char="•"/>
            </a:pPr>
            <a:r>
              <a:rPr lang="zh-CN" altLang="en-US" dirty="0"/>
              <a:t>使用</a:t>
            </a:r>
            <a:r>
              <a:rPr lang="en-US" altLang="zh-CN" dirty="0"/>
              <a:t>SIFT</a:t>
            </a:r>
            <a:r>
              <a:rPr lang="zh-CN" altLang="en-US" dirty="0"/>
              <a:t>特征提取，匹配特殊点</a:t>
            </a:r>
            <a:endParaRPr lang="en-US" altLang="zh-CN" dirty="0"/>
          </a:p>
          <a:p>
            <a:pPr marL="285750" indent="-285750">
              <a:lnSpc>
                <a:spcPct val="150000"/>
              </a:lnSpc>
              <a:buFont typeface="Arial" panose="020B0604020202020204" pitchFamily="34" charset="0"/>
              <a:buChar char="•"/>
            </a:pPr>
            <a:r>
              <a:rPr lang="zh-CN" altLang="en-US" dirty="0"/>
              <a:t>小车避障根据特殊点距离以及特殊点在</a:t>
            </a:r>
            <a:endParaRPr lang="en-US" altLang="zh-CN" dirty="0"/>
          </a:p>
          <a:p>
            <a:pPr>
              <a:lnSpc>
                <a:spcPct val="150000"/>
              </a:lnSpc>
            </a:pPr>
            <a:r>
              <a:rPr lang="zh-CN" altLang="en-US" dirty="0"/>
              <a:t>图像位置判断</a:t>
            </a:r>
            <a:endParaRPr lang="en-US" altLang="zh-CN" dirty="0"/>
          </a:p>
        </p:txBody>
      </p:sp>
      <p:pic>
        <p:nvPicPr>
          <p:cNvPr id="6" name="图片 1">
            <a:extLst>
              <a:ext uri="{FF2B5EF4-FFF2-40B4-BE49-F238E27FC236}">
                <a16:creationId xmlns:a16="http://schemas.microsoft.com/office/drawing/2014/main" id="{9D09ACBA-7916-4684-943F-94F20121252A}"/>
              </a:ext>
            </a:extLst>
          </p:cNvPr>
          <p:cNvPicPr/>
          <p:nvPr/>
        </p:nvPicPr>
        <p:blipFill rotWithShape="1">
          <a:blip r:embed="rId3"/>
          <a:srcRect l="11044" t="25891" r="33729" b="25199"/>
          <a:stretch/>
        </p:blipFill>
        <p:spPr bwMode="auto">
          <a:xfrm>
            <a:off x="5004048" y="2139702"/>
            <a:ext cx="3888432" cy="219316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48646340"/>
      </p:ext>
    </p:extLst>
  </p:cSld>
  <p:clrMapOvr>
    <a:masterClrMapping/>
  </p:clrMapOvr>
  <mc:AlternateContent xmlns:mc="http://schemas.openxmlformats.org/markup-compatibility/2006">
    <mc:Choice xmlns:p14="http://schemas.microsoft.com/office/powerpoint/2010/main" Requires="p14">
      <p:transition p14:dur="10" advClick="0" advTm="0"/>
    </mc:Choice>
    <mc:Fallback>
      <p:transition advClick="0" advTm="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双目测距</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Picture 2">
            <a:extLst>
              <a:ext uri="{FF2B5EF4-FFF2-40B4-BE49-F238E27FC236}">
                <a16:creationId xmlns:a16="http://schemas.microsoft.com/office/drawing/2014/main" id="{C8E400EC-ED78-465B-ACE4-6AED20D132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597" y="1200504"/>
            <a:ext cx="4414403" cy="3384376"/>
          </a:xfrm>
          <a:prstGeom prst="rect">
            <a:avLst/>
          </a:prstGeom>
        </p:spPr>
      </p:pic>
      <p:pic>
        <p:nvPicPr>
          <p:cNvPr id="7" name="Picture 6" descr="A close up of text on a white background&#10;&#10;Description generated with high confidence">
            <a:extLst>
              <a:ext uri="{FF2B5EF4-FFF2-40B4-BE49-F238E27FC236}">
                <a16:creationId xmlns:a16="http://schemas.microsoft.com/office/drawing/2014/main" id="{EAFCB7C3-381E-4277-A56C-C0AF2534ED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4008" y="1200504"/>
            <a:ext cx="4414403" cy="3384376"/>
          </a:xfrm>
          <a:prstGeom prst="rect">
            <a:avLst/>
          </a:prstGeom>
        </p:spPr>
      </p:pic>
    </p:spTree>
    <p:extLst>
      <p:ext uri="{BB962C8B-B14F-4D97-AF65-F5344CB8AC3E}">
        <p14:creationId xmlns:p14="http://schemas.microsoft.com/office/powerpoint/2010/main" val="1439656020"/>
      </p:ext>
    </p:extLst>
  </p:cSld>
  <p:clrMapOvr>
    <a:masterClrMapping/>
  </p:clrMapOvr>
  <mc:AlternateContent xmlns:mc="http://schemas.openxmlformats.org/markup-compatibility/2006">
    <mc:Choice xmlns:p14="http://schemas.microsoft.com/office/powerpoint/2010/main" Requires="p14">
      <p:transition p14:dur="10" advClick="0" advTm="0"/>
    </mc:Choice>
    <mc:Fallback>
      <p:transition advClick="0" advTm="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双目测距</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7F6DD5BA-7330-464D-9899-B8BA07BBD2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10" y="1276232"/>
            <a:ext cx="4266352" cy="3270870"/>
          </a:xfrm>
          <a:prstGeom prst="rect">
            <a:avLst/>
          </a:prstGeom>
        </p:spPr>
      </p:pic>
      <p:pic>
        <p:nvPicPr>
          <p:cNvPr id="6" name="Picture 5" descr="A close up of a sign&#10;&#10;Description generated with high confidence">
            <a:extLst>
              <a:ext uri="{FF2B5EF4-FFF2-40B4-BE49-F238E27FC236}">
                <a16:creationId xmlns:a16="http://schemas.microsoft.com/office/drawing/2014/main" id="{633F807B-8E78-46CD-8EC5-C8A22A3F0F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4008" y="1207524"/>
            <a:ext cx="4360276" cy="3342878"/>
          </a:xfrm>
          <a:prstGeom prst="rect">
            <a:avLst/>
          </a:prstGeom>
        </p:spPr>
      </p:pic>
    </p:spTree>
    <p:extLst>
      <p:ext uri="{BB962C8B-B14F-4D97-AF65-F5344CB8AC3E}">
        <p14:creationId xmlns:p14="http://schemas.microsoft.com/office/powerpoint/2010/main" val="843449244"/>
      </p:ext>
    </p:extLst>
  </p:cSld>
  <p:clrMapOvr>
    <a:masterClrMapping/>
  </p:clrMapOvr>
  <mc:AlternateContent xmlns:mc="http://schemas.openxmlformats.org/markup-compatibility/2006">
    <mc:Choice xmlns:p14="http://schemas.microsoft.com/office/powerpoint/2010/main" Requires="p14">
      <p:transition p14:dur="10" advClick="0" advTm="0"/>
    </mc:Choice>
    <mc:Fallback>
      <p:transition advClick="0"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图像识别</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AutoShape 2" descr="S_i = \frac{e^{V_i}}{\sum_j{e^{V_j}}}">
            <a:extLst>
              <a:ext uri="{FF2B5EF4-FFF2-40B4-BE49-F238E27FC236}">
                <a16:creationId xmlns:a16="http://schemas.microsoft.com/office/drawing/2014/main" id="{3D6E12A2-767E-42BA-ABB8-57D083A492B9}"/>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S_i = \frac{e^{V_i}}{\sum_j{e^{V_j}}}">
            <a:extLst>
              <a:ext uri="{FF2B5EF4-FFF2-40B4-BE49-F238E27FC236}">
                <a16:creationId xmlns:a16="http://schemas.microsoft.com/office/drawing/2014/main" id="{1017A403-0B94-4C6B-8991-983AA6E9B89C}"/>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picture containing sky, building, outdoor, tree&#10;&#10;Description generated with very high confidence">
            <a:extLst>
              <a:ext uri="{FF2B5EF4-FFF2-40B4-BE49-F238E27FC236}">
                <a16:creationId xmlns:a16="http://schemas.microsoft.com/office/drawing/2014/main" id="{B18A1DFB-36C8-4F98-B2BA-7AC30F2FFD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09377" y="1398780"/>
            <a:ext cx="3289653" cy="2467240"/>
          </a:xfrm>
          <a:prstGeom prst="rect">
            <a:avLst/>
          </a:prstGeom>
        </p:spPr>
      </p:pic>
      <p:pic>
        <p:nvPicPr>
          <p:cNvPr id="8" name="Picture 7" descr="A picture containing sky&#10;&#10;Description generated with high confidence">
            <a:extLst>
              <a:ext uri="{FF2B5EF4-FFF2-40B4-BE49-F238E27FC236}">
                <a16:creationId xmlns:a16="http://schemas.microsoft.com/office/drawing/2014/main" id="{39733F1F-F6C5-4FBA-97F4-59BABFE487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080303" y="1398598"/>
            <a:ext cx="3288196" cy="2466147"/>
          </a:xfrm>
          <a:prstGeom prst="rect">
            <a:avLst/>
          </a:prstGeom>
        </p:spPr>
      </p:pic>
      <p:pic>
        <p:nvPicPr>
          <p:cNvPr id="12" name="Picture 11" descr="A picture containing sky, building, wall, outdoor&#10;&#10;Description generated with high confidence">
            <a:extLst>
              <a:ext uri="{FF2B5EF4-FFF2-40B4-BE49-F238E27FC236}">
                <a16:creationId xmlns:a16="http://schemas.microsoft.com/office/drawing/2014/main" id="{951BE771-7D47-4CAB-8E33-B55E00EEBE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5889167" y="1398598"/>
            <a:ext cx="3288197" cy="2466148"/>
          </a:xfrm>
          <a:prstGeom prst="rect">
            <a:avLst/>
          </a:prstGeom>
        </p:spPr>
      </p:pic>
    </p:spTree>
    <p:extLst>
      <p:ext uri="{BB962C8B-B14F-4D97-AF65-F5344CB8AC3E}">
        <p14:creationId xmlns:p14="http://schemas.microsoft.com/office/powerpoint/2010/main" val="1305736702"/>
      </p:ext>
    </p:extLst>
  </p:cSld>
  <p:clrMapOvr>
    <a:masterClrMapping/>
  </p:clrMapOvr>
  <mc:AlternateContent xmlns:mc="http://schemas.openxmlformats.org/markup-compatibility/2006">
    <mc:Choice xmlns:p14="http://schemas.microsoft.com/office/powerpoint/2010/main" Requires="p14">
      <p:transition p14:dur="10" advClick="0" advTm="0"/>
    </mc:Choice>
    <mc:Fallback>
      <p:transition advClick="0" advTm="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图像识别</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TextBox 3">
            <a:extLst>
              <a:ext uri="{FF2B5EF4-FFF2-40B4-BE49-F238E27FC236}">
                <a16:creationId xmlns:a16="http://schemas.microsoft.com/office/drawing/2014/main" id="{45478A5E-A52B-4945-8AA1-2390FBF3CD15}"/>
              </a:ext>
            </a:extLst>
          </p:cNvPr>
          <p:cNvSpPr txBox="1"/>
          <p:nvPr/>
        </p:nvSpPr>
        <p:spPr>
          <a:xfrm>
            <a:off x="323528" y="843558"/>
            <a:ext cx="8208912" cy="3831818"/>
          </a:xfrm>
          <a:prstGeom prst="rect">
            <a:avLst/>
          </a:prstGeom>
          <a:noFill/>
        </p:spPr>
        <p:txBody>
          <a:bodyPr wrap="square" rtlCol="0">
            <a:spAutoFit/>
          </a:bodyPr>
          <a:lstStyle/>
          <a:p>
            <a:pPr>
              <a:lnSpc>
                <a:spcPct val="150000"/>
              </a:lnSpc>
            </a:pP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CNN</a:t>
            </a:r>
          </a:p>
          <a:p>
            <a:pPr marL="285750" indent="-285750">
              <a:lnSpc>
                <a:spcPct val="150000"/>
              </a:lnSpc>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卷积层*</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3*3</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小核计算，降低复杂度同时不损失精度</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激活层：</a:t>
            </a:r>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rPr>
              <a:t>Relu</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i="1" dirty="0">
                <a:solidFill>
                  <a:schemeClr val="tx1">
                    <a:lumMod val="75000"/>
                    <a:lumOff val="25000"/>
                  </a:schemeClr>
                </a:solidFill>
                <a:latin typeface="微软雅黑" panose="020B0503020204020204" pitchFamily="34" charset="-122"/>
                <a:ea typeface="微软雅黑" panose="020B0503020204020204" pitchFamily="34" charset="-122"/>
              </a:rPr>
              <a:t>f(x)=max(0,x)</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，收敛速度快</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池化层：区域压缩为</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1/4</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，降低复杂度并减少特征损失</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Flatten</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层</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全连接层*</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：将分布式特征表示映射到样本标记空间</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Dropout</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层：</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Dropout</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设为</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0.5</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，防止过拟合，</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lvl="1">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减少神经元之间相互依赖</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激活层：</a:t>
            </a:r>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rPr>
              <a:t>softmax</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，平衡多分类问题</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Picture 2" descr="A screenshot of a cell phone&#10;&#10;Description generated with very high confidence">
            <a:extLst>
              <a:ext uri="{FF2B5EF4-FFF2-40B4-BE49-F238E27FC236}">
                <a16:creationId xmlns:a16="http://schemas.microsoft.com/office/drawing/2014/main" id="{8690667F-24A1-4A61-BAF5-B2BEDF1D13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4208" y="-20538"/>
            <a:ext cx="1982505" cy="5143500"/>
          </a:xfrm>
          <a:prstGeom prst="rect">
            <a:avLst/>
          </a:prstGeom>
        </p:spPr>
      </p:pic>
      <p:sp>
        <p:nvSpPr>
          <p:cNvPr id="5" name="AutoShape 2" descr="S_i = \frac{e^{V_i}}{\sum_j{e^{V_j}}}">
            <a:extLst>
              <a:ext uri="{FF2B5EF4-FFF2-40B4-BE49-F238E27FC236}">
                <a16:creationId xmlns:a16="http://schemas.microsoft.com/office/drawing/2014/main" id="{3D6E12A2-767E-42BA-ABB8-57D083A492B9}"/>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S_i = \frac{e^{V_i}}{\sum_j{e^{V_j}}}">
            <a:extLst>
              <a:ext uri="{FF2B5EF4-FFF2-40B4-BE49-F238E27FC236}">
                <a16:creationId xmlns:a16="http://schemas.microsoft.com/office/drawing/2014/main" id="{1017A403-0B94-4C6B-8991-983AA6E9B89C}"/>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77DF666A-A20C-45B2-AF0F-68E99D1A9DC6}"/>
              </a:ext>
            </a:extLst>
          </p:cNvPr>
          <p:cNvPicPr>
            <a:picLocks noChangeAspect="1"/>
          </p:cNvPicPr>
          <p:nvPr/>
        </p:nvPicPr>
        <p:blipFill>
          <a:blip r:embed="rId4"/>
          <a:stretch>
            <a:fillRect/>
          </a:stretch>
        </p:blipFill>
        <p:spPr>
          <a:xfrm>
            <a:off x="1547664" y="4637426"/>
            <a:ext cx="875729" cy="506074"/>
          </a:xfrm>
          <a:prstGeom prst="rect">
            <a:avLst/>
          </a:prstGeom>
        </p:spPr>
      </p:pic>
    </p:spTree>
    <p:extLst>
      <p:ext uri="{BB962C8B-B14F-4D97-AF65-F5344CB8AC3E}">
        <p14:creationId xmlns:p14="http://schemas.microsoft.com/office/powerpoint/2010/main" val="2118448895"/>
      </p:ext>
    </p:extLst>
  </p:cSld>
  <p:clrMapOvr>
    <a:masterClrMapping/>
  </p:clrMapOvr>
  <mc:AlternateContent xmlns:mc="http://schemas.openxmlformats.org/markup-compatibility/2006">
    <mc:Choice xmlns:p14="http://schemas.microsoft.com/office/powerpoint/2010/main" Requires="p14">
      <p:transition p14:dur="10" advClick="0" advTm="0"/>
    </mc:Choice>
    <mc:Fallback>
      <p:transition advClick="0" advTm="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图像识别</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AutoShape 2" descr="S_i = \frac{e^{V_i}}{\sum_j{e^{V_j}}}">
            <a:extLst>
              <a:ext uri="{FF2B5EF4-FFF2-40B4-BE49-F238E27FC236}">
                <a16:creationId xmlns:a16="http://schemas.microsoft.com/office/drawing/2014/main" id="{3D6E12A2-767E-42BA-ABB8-57D083A492B9}"/>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S_i = \frac{e^{V_i}}{\sum_j{e^{V_j}}}">
            <a:extLst>
              <a:ext uri="{FF2B5EF4-FFF2-40B4-BE49-F238E27FC236}">
                <a16:creationId xmlns:a16="http://schemas.microsoft.com/office/drawing/2014/main" id="{1017A403-0B94-4C6B-8991-983AA6E9B89C}"/>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2798D652-FA97-40F2-AF6A-DFD18E7B38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673" y="1138814"/>
            <a:ext cx="4290127" cy="3170672"/>
          </a:xfrm>
          <a:prstGeom prst="rect">
            <a:avLst/>
          </a:prstGeom>
        </p:spPr>
      </p:pic>
      <p:graphicFrame>
        <p:nvGraphicFramePr>
          <p:cNvPr id="7" name="Table 6">
            <a:extLst>
              <a:ext uri="{FF2B5EF4-FFF2-40B4-BE49-F238E27FC236}">
                <a16:creationId xmlns:a16="http://schemas.microsoft.com/office/drawing/2014/main" id="{691BD43E-C769-4E1E-916B-79D4BF7F23E2}"/>
              </a:ext>
            </a:extLst>
          </p:cNvPr>
          <p:cNvGraphicFramePr>
            <a:graphicFrameLocks noGrp="1"/>
          </p:cNvGraphicFramePr>
          <p:nvPr>
            <p:extLst>
              <p:ext uri="{D42A27DB-BD31-4B8C-83A1-F6EECF244321}">
                <p14:modId xmlns:p14="http://schemas.microsoft.com/office/powerpoint/2010/main" val="3860337117"/>
              </p:ext>
            </p:extLst>
          </p:nvPr>
        </p:nvGraphicFramePr>
        <p:xfrm>
          <a:off x="4572000" y="1612838"/>
          <a:ext cx="4439816" cy="1917824"/>
        </p:xfrm>
        <a:graphic>
          <a:graphicData uri="http://schemas.openxmlformats.org/drawingml/2006/table">
            <a:tbl>
              <a:tblPr firstRow="1" bandRow="1">
                <a:tableStyleId>{9D7B26C5-4107-4FEC-AEDC-1716B250A1EF}</a:tableStyleId>
              </a:tblPr>
              <a:tblGrid>
                <a:gridCol w="1109954">
                  <a:extLst>
                    <a:ext uri="{9D8B030D-6E8A-4147-A177-3AD203B41FA5}">
                      <a16:colId xmlns:a16="http://schemas.microsoft.com/office/drawing/2014/main" val="2061862423"/>
                    </a:ext>
                  </a:extLst>
                </a:gridCol>
                <a:gridCol w="1109954">
                  <a:extLst>
                    <a:ext uri="{9D8B030D-6E8A-4147-A177-3AD203B41FA5}">
                      <a16:colId xmlns:a16="http://schemas.microsoft.com/office/drawing/2014/main" val="1304761115"/>
                    </a:ext>
                  </a:extLst>
                </a:gridCol>
                <a:gridCol w="1109954">
                  <a:extLst>
                    <a:ext uri="{9D8B030D-6E8A-4147-A177-3AD203B41FA5}">
                      <a16:colId xmlns:a16="http://schemas.microsoft.com/office/drawing/2014/main" val="3318789854"/>
                    </a:ext>
                  </a:extLst>
                </a:gridCol>
                <a:gridCol w="1109954">
                  <a:extLst>
                    <a:ext uri="{9D8B030D-6E8A-4147-A177-3AD203B41FA5}">
                      <a16:colId xmlns:a16="http://schemas.microsoft.com/office/drawing/2014/main" val="2133934902"/>
                    </a:ext>
                  </a:extLst>
                </a:gridCol>
              </a:tblGrid>
              <a:tr h="370840">
                <a:tc>
                  <a:txBody>
                    <a:bodyPr/>
                    <a:lstStyle/>
                    <a:p>
                      <a:pPr algn="ctr"/>
                      <a:endParaRPr lang="en-US" dirty="0"/>
                    </a:p>
                  </a:txBody>
                  <a:tcPr/>
                </a:tc>
                <a:tc>
                  <a:txBody>
                    <a:bodyPr/>
                    <a:lstStyle/>
                    <a:p>
                      <a:pPr algn="ctr"/>
                      <a:r>
                        <a:rPr lang="en-US" altLang="zh-CN" dirty="0"/>
                        <a:t>Precision</a:t>
                      </a:r>
                      <a:endParaRPr lang="en-US" dirty="0"/>
                    </a:p>
                  </a:txBody>
                  <a:tcPr/>
                </a:tc>
                <a:tc>
                  <a:txBody>
                    <a:bodyPr/>
                    <a:lstStyle/>
                    <a:p>
                      <a:pPr algn="ctr"/>
                      <a:r>
                        <a:rPr lang="en-US" altLang="zh-CN" dirty="0"/>
                        <a:t>Recall</a:t>
                      </a:r>
                      <a:endParaRPr lang="en-US" dirty="0"/>
                    </a:p>
                  </a:txBody>
                  <a:tcPr/>
                </a:tc>
                <a:tc>
                  <a:txBody>
                    <a:bodyPr/>
                    <a:lstStyle/>
                    <a:p>
                      <a:pPr algn="ctr"/>
                      <a:r>
                        <a:rPr lang="en-US" altLang="zh-CN" dirty="0"/>
                        <a:t>F1-Score</a:t>
                      </a:r>
                      <a:endParaRPr lang="en-US" dirty="0"/>
                    </a:p>
                  </a:txBody>
                  <a:tcPr/>
                </a:tc>
                <a:extLst>
                  <a:ext uri="{0D108BD9-81ED-4DB2-BD59-A6C34878D82A}">
                    <a16:rowId xmlns:a16="http://schemas.microsoft.com/office/drawing/2014/main" val="1847411045"/>
                  </a:ext>
                </a:extLst>
              </a:tr>
              <a:tr h="370840">
                <a:tc>
                  <a:txBody>
                    <a:bodyPr/>
                    <a:lstStyle/>
                    <a:p>
                      <a:pPr algn="ctr"/>
                      <a:r>
                        <a:rPr lang="en-US" dirty="0"/>
                        <a:t>0</a:t>
                      </a:r>
                    </a:p>
                  </a:txBody>
                  <a:tcPr/>
                </a:tc>
                <a:tc>
                  <a:txBody>
                    <a:bodyPr/>
                    <a:lstStyle/>
                    <a:p>
                      <a:pPr algn="ctr"/>
                      <a:r>
                        <a:rPr lang="en-US" dirty="0"/>
                        <a:t>0.73</a:t>
                      </a:r>
                    </a:p>
                  </a:txBody>
                  <a:tcPr/>
                </a:tc>
                <a:tc>
                  <a:txBody>
                    <a:bodyPr/>
                    <a:lstStyle/>
                    <a:p>
                      <a:pPr algn="ctr"/>
                      <a:r>
                        <a:rPr lang="en-US" dirty="0"/>
                        <a:t>1.00</a:t>
                      </a:r>
                    </a:p>
                  </a:txBody>
                  <a:tcPr/>
                </a:tc>
                <a:tc>
                  <a:txBody>
                    <a:bodyPr/>
                    <a:lstStyle/>
                    <a:p>
                      <a:pPr algn="ctr"/>
                      <a:r>
                        <a:rPr lang="en-US" dirty="0"/>
                        <a:t>0.85</a:t>
                      </a:r>
                    </a:p>
                  </a:txBody>
                  <a:tcPr/>
                </a:tc>
                <a:extLst>
                  <a:ext uri="{0D108BD9-81ED-4DB2-BD59-A6C34878D82A}">
                    <a16:rowId xmlns:a16="http://schemas.microsoft.com/office/drawing/2014/main" val="2939510348"/>
                  </a:ext>
                </a:extLst>
              </a:tr>
              <a:tr h="434464">
                <a:tc>
                  <a:txBody>
                    <a:bodyPr/>
                    <a:lstStyle/>
                    <a:p>
                      <a:pPr algn="ctr"/>
                      <a:r>
                        <a:rPr lang="en-US" dirty="0"/>
                        <a:t>1</a:t>
                      </a:r>
                    </a:p>
                  </a:txBody>
                  <a:tcPr/>
                </a:tc>
                <a:tc>
                  <a:txBody>
                    <a:bodyPr/>
                    <a:lstStyle/>
                    <a:p>
                      <a:pPr algn="ctr"/>
                      <a:r>
                        <a:rPr lang="en-US" dirty="0"/>
                        <a:t>1.00</a:t>
                      </a:r>
                    </a:p>
                  </a:txBody>
                  <a:tcPr/>
                </a:tc>
                <a:tc>
                  <a:txBody>
                    <a:bodyPr/>
                    <a:lstStyle/>
                    <a:p>
                      <a:pPr algn="ctr"/>
                      <a:r>
                        <a:rPr lang="en-US" dirty="0"/>
                        <a:t>0.18</a:t>
                      </a:r>
                    </a:p>
                  </a:txBody>
                  <a:tcPr/>
                </a:tc>
                <a:tc>
                  <a:txBody>
                    <a:bodyPr/>
                    <a:lstStyle/>
                    <a:p>
                      <a:pPr algn="ctr"/>
                      <a:r>
                        <a:rPr lang="en-US" dirty="0"/>
                        <a:t>0.31</a:t>
                      </a:r>
                    </a:p>
                  </a:txBody>
                  <a:tcPr/>
                </a:tc>
                <a:extLst>
                  <a:ext uri="{0D108BD9-81ED-4DB2-BD59-A6C34878D82A}">
                    <a16:rowId xmlns:a16="http://schemas.microsoft.com/office/drawing/2014/main" val="439177707"/>
                  </a:ext>
                </a:extLst>
              </a:tr>
              <a:tr h="370840">
                <a:tc>
                  <a:txBody>
                    <a:bodyPr/>
                    <a:lstStyle/>
                    <a:p>
                      <a:pPr algn="ctr"/>
                      <a:r>
                        <a:rPr lang="en-US" dirty="0"/>
                        <a:t>2</a:t>
                      </a:r>
                    </a:p>
                  </a:txBody>
                  <a:tcPr/>
                </a:tc>
                <a:tc>
                  <a:txBody>
                    <a:bodyPr/>
                    <a:lstStyle/>
                    <a:p>
                      <a:pPr algn="ctr"/>
                      <a:r>
                        <a:rPr lang="en-US" dirty="0"/>
                        <a:t>0.89</a:t>
                      </a:r>
                    </a:p>
                  </a:txBody>
                  <a:tcPr/>
                </a:tc>
                <a:tc>
                  <a:txBody>
                    <a:bodyPr/>
                    <a:lstStyle/>
                    <a:p>
                      <a:pPr algn="ctr"/>
                      <a:r>
                        <a:rPr lang="en-US" dirty="0"/>
                        <a:t>0.94</a:t>
                      </a:r>
                    </a:p>
                  </a:txBody>
                  <a:tcPr/>
                </a:tc>
                <a:tc>
                  <a:txBody>
                    <a:bodyPr/>
                    <a:lstStyle/>
                    <a:p>
                      <a:pPr algn="ctr"/>
                      <a:r>
                        <a:rPr lang="en-US" dirty="0"/>
                        <a:t>0.91</a:t>
                      </a:r>
                    </a:p>
                  </a:txBody>
                  <a:tcPr/>
                </a:tc>
                <a:extLst>
                  <a:ext uri="{0D108BD9-81ED-4DB2-BD59-A6C34878D82A}">
                    <a16:rowId xmlns:a16="http://schemas.microsoft.com/office/drawing/2014/main" val="3462095826"/>
                  </a:ext>
                </a:extLst>
              </a:tr>
              <a:tr h="370840">
                <a:tc>
                  <a:txBody>
                    <a:bodyPr/>
                    <a:lstStyle/>
                    <a:p>
                      <a:pPr algn="ctr"/>
                      <a:r>
                        <a:rPr lang="en-US" dirty="0" err="1"/>
                        <a:t>Avg</a:t>
                      </a:r>
                      <a:r>
                        <a:rPr lang="en-US" dirty="0"/>
                        <a:t>/Total</a:t>
                      </a:r>
                    </a:p>
                  </a:txBody>
                  <a:tcPr/>
                </a:tc>
                <a:tc>
                  <a:txBody>
                    <a:bodyPr/>
                    <a:lstStyle/>
                    <a:p>
                      <a:pPr algn="ctr"/>
                      <a:r>
                        <a:rPr lang="en-US" dirty="0"/>
                        <a:t>0.81</a:t>
                      </a:r>
                    </a:p>
                  </a:txBody>
                  <a:tcPr/>
                </a:tc>
                <a:tc>
                  <a:txBody>
                    <a:bodyPr/>
                    <a:lstStyle/>
                    <a:p>
                      <a:pPr algn="ctr"/>
                      <a:r>
                        <a:rPr lang="en-US" dirty="0"/>
                        <a:t>0.80</a:t>
                      </a:r>
                    </a:p>
                  </a:txBody>
                  <a:tcPr/>
                </a:tc>
                <a:tc>
                  <a:txBody>
                    <a:bodyPr/>
                    <a:lstStyle/>
                    <a:p>
                      <a:pPr algn="ctr"/>
                      <a:r>
                        <a:rPr lang="en-US" dirty="0"/>
                        <a:t>0.75</a:t>
                      </a:r>
                    </a:p>
                  </a:txBody>
                  <a:tcPr/>
                </a:tc>
                <a:extLst>
                  <a:ext uri="{0D108BD9-81ED-4DB2-BD59-A6C34878D82A}">
                    <a16:rowId xmlns:a16="http://schemas.microsoft.com/office/drawing/2014/main" val="2220710030"/>
                  </a:ext>
                </a:extLst>
              </a:tr>
            </a:tbl>
          </a:graphicData>
        </a:graphic>
      </p:graphicFrame>
    </p:spTree>
    <p:extLst>
      <p:ext uri="{BB962C8B-B14F-4D97-AF65-F5344CB8AC3E}">
        <p14:creationId xmlns:p14="http://schemas.microsoft.com/office/powerpoint/2010/main" val="4272022866"/>
      </p:ext>
    </p:extLst>
  </p:cSld>
  <p:clrMapOvr>
    <a:masterClrMapping/>
  </p:clrMapOvr>
  <mc:AlternateContent xmlns:mc="http://schemas.openxmlformats.org/markup-compatibility/2006">
    <mc:Choice xmlns:p14="http://schemas.microsoft.com/office/powerpoint/2010/main" Requires="p14">
      <p:transition p14:dur="10" advClick="0" advTm="0"/>
    </mc:Choice>
    <mc:Fallback>
      <p:transition advClick="0" advTm="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音频识别</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AutoShape 2" descr="S_i = \frac{e^{V_i}}{\sum_j{e^{V_j}}}">
            <a:extLst>
              <a:ext uri="{FF2B5EF4-FFF2-40B4-BE49-F238E27FC236}">
                <a16:creationId xmlns:a16="http://schemas.microsoft.com/office/drawing/2014/main" id="{3D6E12A2-767E-42BA-ABB8-57D083A492B9}"/>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S_i = \frac{e^{V_i}}{\sum_j{e^{V_j}}}">
            <a:extLst>
              <a:ext uri="{FF2B5EF4-FFF2-40B4-BE49-F238E27FC236}">
                <a16:creationId xmlns:a16="http://schemas.microsoft.com/office/drawing/2014/main" id="{1017A403-0B94-4C6B-8991-983AA6E9B89C}"/>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descr="A screenshot of a cell phone&#10;&#10;Description generated with very high confidence">
            <a:extLst>
              <a:ext uri="{FF2B5EF4-FFF2-40B4-BE49-F238E27FC236}">
                <a16:creationId xmlns:a16="http://schemas.microsoft.com/office/drawing/2014/main" id="{34366746-9AAB-4B43-8BEC-D461B53B1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0" y="870595"/>
            <a:ext cx="3679184" cy="4011910"/>
          </a:xfrm>
          <a:prstGeom prst="rect">
            <a:avLst/>
          </a:prstGeom>
        </p:spPr>
      </p:pic>
      <p:sp>
        <p:nvSpPr>
          <p:cNvPr id="4" name="TextBox 3">
            <a:extLst>
              <a:ext uri="{FF2B5EF4-FFF2-40B4-BE49-F238E27FC236}">
                <a16:creationId xmlns:a16="http://schemas.microsoft.com/office/drawing/2014/main" id="{AFA7EC09-8D88-4887-990D-FC5F4F7F877A}"/>
              </a:ext>
            </a:extLst>
          </p:cNvPr>
          <p:cNvSpPr txBox="1"/>
          <p:nvPr/>
        </p:nvSpPr>
        <p:spPr>
          <a:xfrm>
            <a:off x="435536" y="915566"/>
            <a:ext cx="4824536" cy="3416320"/>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二分类</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命令“</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Hey AI</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时间长度统一</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利用梅尔频率倒谱系数提取特征</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双向</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LSTM</a:t>
            </a:r>
          </a:p>
          <a:p>
            <a:pPr marL="285750" indent="-285750">
              <a:lnSpc>
                <a:spcPct val="200000"/>
              </a:lnSpc>
              <a:buFont typeface="Arial" panose="020B0604020202020204" pitchFamily="34" charset="0"/>
              <a:buChar char="•"/>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Precision</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Recall</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均接近</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100%</a:t>
            </a:r>
            <a:endParaRPr 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57788875"/>
      </p:ext>
    </p:extLst>
  </p:cSld>
  <p:clrMapOvr>
    <a:masterClrMapping/>
  </p:clrMapOvr>
  <mc:AlternateContent xmlns:mc="http://schemas.openxmlformats.org/markup-compatibility/2006">
    <mc:Choice xmlns:p14="http://schemas.microsoft.com/office/powerpoint/2010/main" Requires="p14">
      <p:transition p14:dur="10" advClick="0" advTm="0"/>
    </mc:Choice>
    <mc:Fallback>
      <p:transition advClick="0"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4"/>
          <p:cNvSpPr txBox="1">
            <a:spLocks/>
          </p:cNvSpPr>
          <p:nvPr/>
        </p:nvSpPr>
        <p:spPr>
          <a:xfrm>
            <a:off x="611560" y="429469"/>
            <a:ext cx="2256285" cy="496784"/>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b="1" dirty="0">
                <a:solidFill>
                  <a:schemeClr val="accent1"/>
                </a:solidFill>
                <a:latin typeface="微软雅黑" panose="020B0503020204020204" pitchFamily="34" charset="-122"/>
                <a:ea typeface="微软雅黑" panose="020B0503020204020204" pitchFamily="34" charset="-122"/>
              </a:rPr>
              <a:t>目录</a:t>
            </a:r>
            <a:r>
              <a:rPr lang="en-US" altLang="zh-CN" b="1" dirty="0">
                <a:solidFill>
                  <a:schemeClr val="accent1"/>
                </a:solidFill>
                <a:latin typeface="微软雅黑" panose="020B0503020204020204" pitchFamily="34" charset="-122"/>
                <a:ea typeface="微软雅黑" panose="020B0503020204020204" pitchFamily="34" charset="-122"/>
              </a:rPr>
              <a:t>/</a:t>
            </a:r>
            <a:r>
              <a:rPr lang="en-US" altLang="zh-CN" sz="1800" b="1" dirty="0">
                <a:solidFill>
                  <a:schemeClr val="accent1"/>
                </a:solidFill>
                <a:latin typeface="微软雅黑" panose="020B0503020204020204" pitchFamily="34" charset="-122"/>
                <a:ea typeface="微软雅黑" panose="020B0503020204020204" pitchFamily="34" charset="-122"/>
              </a:rPr>
              <a:t>Contents</a:t>
            </a:r>
            <a:endParaRPr lang="en-GB" sz="1800" b="1" dirty="0">
              <a:solidFill>
                <a:schemeClr val="accent1"/>
              </a:solidFill>
              <a:latin typeface="微软雅黑" panose="020B0503020204020204" pitchFamily="34" charset="-122"/>
              <a:ea typeface="微软雅黑" panose="020B0503020204020204" pitchFamily="34" charset="-122"/>
            </a:endParaRPr>
          </a:p>
        </p:txBody>
      </p:sp>
      <p:cxnSp>
        <p:nvCxnSpPr>
          <p:cNvPr id="43" name="直接连接符 42"/>
          <p:cNvCxnSpPr/>
          <p:nvPr/>
        </p:nvCxnSpPr>
        <p:spPr>
          <a:xfrm>
            <a:off x="738572" y="1059582"/>
            <a:ext cx="764985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2339753" y="1419622"/>
            <a:ext cx="894259" cy="489631"/>
            <a:chOff x="2215144" y="927951"/>
            <a:chExt cx="1244730" cy="897673"/>
          </a:xfrm>
        </p:grpSpPr>
        <p:sp>
          <p:nvSpPr>
            <p:cNvPr id="46" name="平行四边形 45"/>
            <p:cNvSpPr/>
            <p:nvPr/>
          </p:nvSpPr>
          <p:spPr>
            <a:xfrm>
              <a:off x="2215144" y="982844"/>
              <a:ext cx="1120898" cy="842780"/>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47" name="文本框 9"/>
            <p:cNvSpPr txBox="1"/>
            <p:nvPr/>
          </p:nvSpPr>
          <p:spPr>
            <a:xfrm>
              <a:off x="2393075" y="927951"/>
              <a:ext cx="1066799" cy="81650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01</a:t>
              </a:r>
              <a:endParaRPr lang="zh-CN" altLang="en-US" sz="2800" dirty="0">
                <a:solidFill>
                  <a:schemeClr val="bg1"/>
                </a:solidFill>
                <a:latin typeface="Impact" panose="020B0806030902050204" pitchFamily="34" charset="0"/>
              </a:endParaRPr>
            </a:p>
          </p:txBody>
        </p:sp>
      </p:grpSp>
      <p:grpSp>
        <p:nvGrpSpPr>
          <p:cNvPr id="48" name="组合 47"/>
          <p:cNvGrpSpPr/>
          <p:nvPr/>
        </p:nvGrpSpPr>
        <p:grpSpPr>
          <a:xfrm>
            <a:off x="2339753" y="2099236"/>
            <a:ext cx="894259" cy="504163"/>
            <a:chOff x="2215144" y="1952311"/>
            <a:chExt cx="1244730" cy="924318"/>
          </a:xfrm>
        </p:grpSpPr>
        <p:sp>
          <p:nvSpPr>
            <p:cNvPr id="49" name="平行四边形 48"/>
            <p:cNvSpPr/>
            <p:nvPr/>
          </p:nvSpPr>
          <p:spPr>
            <a:xfrm>
              <a:off x="2215144" y="2033848"/>
              <a:ext cx="1120898" cy="842781"/>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50" name="文本框 10"/>
            <p:cNvSpPr txBox="1"/>
            <p:nvPr/>
          </p:nvSpPr>
          <p:spPr>
            <a:xfrm>
              <a:off x="2393075" y="1952311"/>
              <a:ext cx="1066799" cy="816508"/>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02</a:t>
              </a:r>
              <a:endParaRPr lang="zh-CN" altLang="en-US" sz="2800" dirty="0">
                <a:solidFill>
                  <a:schemeClr val="bg1"/>
                </a:solidFill>
                <a:latin typeface="Impact" panose="020B0806030902050204" pitchFamily="34" charset="0"/>
              </a:endParaRPr>
            </a:p>
          </p:txBody>
        </p:sp>
      </p:grpSp>
      <p:grpSp>
        <p:nvGrpSpPr>
          <p:cNvPr id="51" name="组合 50"/>
          <p:cNvGrpSpPr/>
          <p:nvPr/>
        </p:nvGrpSpPr>
        <p:grpSpPr>
          <a:xfrm>
            <a:off x="2339753" y="2801084"/>
            <a:ext cx="894259" cy="496081"/>
            <a:chOff x="2215144" y="3018134"/>
            <a:chExt cx="1244730" cy="909499"/>
          </a:xfrm>
        </p:grpSpPr>
        <p:sp>
          <p:nvSpPr>
            <p:cNvPr id="52" name="平行四边形 51"/>
            <p:cNvSpPr/>
            <p:nvPr/>
          </p:nvSpPr>
          <p:spPr>
            <a:xfrm>
              <a:off x="2215144" y="3084852"/>
              <a:ext cx="1120898" cy="842781"/>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53" name="文本框 11"/>
            <p:cNvSpPr txBox="1"/>
            <p:nvPr/>
          </p:nvSpPr>
          <p:spPr>
            <a:xfrm>
              <a:off x="2393075" y="3018134"/>
              <a:ext cx="1066799" cy="816505"/>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03</a:t>
              </a:r>
              <a:endParaRPr lang="zh-CN" altLang="en-US" sz="2800" dirty="0">
                <a:solidFill>
                  <a:schemeClr val="bg1"/>
                </a:solidFill>
                <a:latin typeface="Impact" panose="020B0806030902050204" pitchFamily="34" charset="0"/>
              </a:endParaRPr>
            </a:p>
          </p:txBody>
        </p:sp>
      </p:grpSp>
      <p:grpSp>
        <p:nvGrpSpPr>
          <p:cNvPr id="54" name="组合 53"/>
          <p:cNvGrpSpPr/>
          <p:nvPr/>
        </p:nvGrpSpPr>
        <p:grpSpPr>
          <a:xfrm>
            <a:off x="2339753" y="3483574"/>
            <a:ext cx="894259" cy="508134"/>
            <a:chOff x="2215144" y="4047039"/>
            <a:chExt cx="1244730" cy="931598"/>
          </a:xfrm>
        </p:grpSpPr>
        <p:sp>
          <p:nvSpPr>
            <p:cNvPr id="55" name="平行四边形 54"/>
            <p:cNvSpPr/>
            <p:nvPr/>
          </p:nvSpPr>
          <p:spPr>
            <a:xfrm>
              <a:off x="2215144" y="4135856"/>
              <a:ext cx="1120898" cy="842781"/>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56" name="文本框 12"/>
            <p:cNvSpPr txBox="1"/>
            <p:nvPr/>
          </p:nvSpPr>
          <p:spPr>
            <a:xfrm>
              <a:off x="2393075" y="4047039"/>
              <a:ext cx="1066799" cy="816506"/>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04</a:t>
              </a:r>
              <a:endParaRPr lang="zh-CN" altLang="en-US" sz="2800" dirty="0">
                <a:solidFill>
                  <a:schemeClr val="bg1"/>
                </a:solidFill>
                <a:latin typeface="Impact" panose="020B0806030902050204" pitchFamily="34" charset="0"/>
              </a:endParaRPr>
            </a:p>
          </p:txBody>
        </p:sp>
      </p:grpSp>
      <p:grpSp>
        <p:nvGrpSpPr>
          <p:cNvPr id="60" name="组合 59"/>
          <p:cNvGrpSpPr/>
          <p:nvPr/>
        </p:nvGrpSpPr>
        <p:grpSpPr>
          <a:xfrm>
            <a:off x="3019006" y="1432933"/>
            <a:ext cx="3857250" cy="459690"/>
            <a:chOff x="4315150" y="953426"/>
            <a:chExt cx="3857250" cy="540057"/>
          </a:xfrm>
        </p:grpSpPr>
        <p:sp>
          <p:nvSpPr>
            <p:cNvPr id="61" name="矩形 60"/>
            <p:cNvSpPr/>
            <p:nvPr/>
          </p:nvSpPr>
          <p:spPr>
            <a:xfrm>
              <a:off x="4841196" y="1036090"/>
              <a:ext cx="2827147" cy="406783"/>
            </a:xfrm>
            <a:prstGeom prst="rect">
              <a:avLst/>
            </a:prstGeom>
            <a:ln w="15875">
              <a:noFill/>
            </a:ln>
          </p:spPr>
          <p:txBody>
            <a:bodyPr wrap="square" lIns="68580" tIns="34290" rIns="68580" bIns="34290">
              <a:spAutoFit/>
            </a:bodyPr>
            <a:lstStyle/>
            <a:p>
              <a:r>
                <a:rPr lang="en-US" altLang="zh-CN" b="1" dirty="0" err="1">
                  <a:solidFill>
                    <a:schemeClr val="tx1">
                      <a:lumMod val="75000"/>
                      <a:lumOff val="25000"/>
                    </a:schemeClr>
                  </a:solidFill>
                  <a:latin typeface="微软雅黑" panose="020B0503020204020204" pitchFamily="34" charset="-122"/>
                  <a:ea typeface="微软雅黑" panose="020B0503020204020204" pitchFamily="34" charset="-122"/>
                </a:rPr>
                <a:t>DeepAI</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 Car</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功能概述</a:t>
              </a:r>
              <a:endParaRPr lang="en-GB"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2" name="平行四边形 61"/>
            <p:cNvSpPr/>
            <p:nvPr/>
          </p:nvSpPr>
          <p:spPr>
            <a:xfrm>
              <a:off x="4315150" y="953426"/>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63" name="组合 62"/>
          <p:cNvGrpSpPr/>
          <p:nvPr/>
        </p:nvGrpSpPr>
        <p:grpSpPr>
          <a:xfrm>
            <a:off x="3019006" y="2127086"/>
            <a:ext cx="3857250" cy="459690"/>
            <a:chOff x="4315150" y="1647579"/>
            <a:chExt cx="3857250" cy="540057"/>
          </a:xfrm>
        </p:grpSpPr>
        <p:sp>
          <p:nvSpPr>
            <p:cNvPr id="64" name="矩形 63"/>
            <p:cNvSpPr/>
            <p:nvPr/>
          </p:nvSpPr>
          <p:spPr>
            <a:xfrm>
              <a:off x="4841196" y="1730243"/>
              <a:ext cx="2827147" cy="406783"/>
            </a:xfrm>
            <a:prstGeom prst="rect">
              <a:avLst/>
            </a:prstGeom>
            <a:ln w="15875">
              <a:noFill/>
            </a:ln>
          </p:spPr>
          <p:txBody>
            <a:bodyPr wrap="square" lIns="68580" tIns="34290" rIns="68580" bIns="34290">
              <a:spAutoFit/>
            </a:bodyPr>
            <a:lstStyle/>
            <a:p>
              <a:r>
                <a:rPr lang="en-US" altLang="zh-CN" b="1" dirty="0" err="1">
                  <a:solidFill>
                    <a:schemeClr val="tx1">
                      <a:lumMod val="75000"/>
                      <a:lumOff val="25000"/>
                    </a:schemeClr>
                  </a:solidFill>
                  <a:latin typeface="微软雅黑" panose="020B0503020204020204" pitchFamily="34" charset="-122"/>
                  <a:ea typeface="微软雅黑" panose="020B0503020204020204" pitchFamily="34" charset="-122"/>
                </a:rPr>
                <a:t>DeepAI</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 Car</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实拍视频</a:t>
              </a:r>
              <a:endParaRPr lang="en-GB"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5" name="平行四边形 64"/>
            <p:cNvSpPr/>
            <p:nvPr/>
          </p:nvSpPr>
          <p:spPr>
            <a:xfrm>
              <a:off x="4315150" y="1647579"/>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66" name="组合 65"/>
          <p:cNvGrpSpPr/>
          <p:nvPr/>
        </p:nvGrpSpPr>
        <p:grpSpPr>
          <a:xfrm>
            <a:off x="3019006" y="2821238"/>
            <a:ext cx="3857250" cy="459690"/>
            <a:chOff x="4315150" y="2341731"/>
            <a:chExt cx="3857250" cy="540057"/>
          </a:xfrm>
        </p:grpSpPr>
        <p:sp>
          <p:nvSpPr>
            <p:cNvPr id="67" name="矩形 66"/>
            <p:cNvSpPr/>
            <p:nvPr/>
          </p:nvSpPr>
          <p:spPr>
            <a:xfrm>
              <a:off x="4841197" y="2424395"/>
              <a:ext cx="2827146"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算法实现原理与结果</a:t>
              </a:r>
              <a:endParaRPr lang="en-GB"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8" name="平行四边形 67"/>
            <p:cNvSpPr/>
            <p:nvPr/>
          </p:nvSpPr>
          <p:spPr>
            <a:xfrm>
              <a:off x="4315150" y="2341731"/>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69" name="组合 68"/>
          <p:cNvGrpSpPr/>
          <p:nvPr/>
        </p:nvGrpSpPr>
        <p:grpSpPr>
          <a:xfrm>
            <a:off x="3019006" y="3515391"/>
            <a:ext cx="3857250" cy="459690"/>
            <a:chOff x="4315150" y="3035884"/>
            <a:chExt cx="3857250" cy="540057"/>
          </a:xfrm>
        </p:grpSpPr>
        <p:sp>
          <p:nvSpPr>
            <p:cNvPr id="70" name="矩形 69"/>
            <p:cNvSpPr/>
            <p:nvPr/>
          </p:nvSpPr>
          <p:spPr>
            <a:xfrm>
              <a:off x="4841196" y="3118548"/>
              <a:ext cx="2827147" cy="406783"/>
            </a:xfrm>
            <a:prstGeom prst="rect">
              <a:avLst/>
            </a:prstGeom>
            <a:ln w="15875">
              <a:noFill/>
            </a:ln>
          </p:spPr>
          <p:txBody>
            <a:bodyPr wrap="square" lIns="68580" tIns="34290" rIns="68580" bIns="34290">
              <a:spAutoFit/>
            </a:bodyPr>
            <a:lstStyle/>
            <a:p>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AI Car</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功能总结</a:t>
              </a:r>
              <a:endParaRPr lang="en-GB"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1" name="平行四边形 70"/>
            <p:cNvSpPr/>
            <p:nvPr/>
          </p:nvSpPr>
          <p:spPr>
            <a:xfrm>
              <a:off x="4315150" y="3035884"/>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34" name="组合 33"/>
          <p:cNvGrpSpPr/>
          <p:nvPr/>
        </p:nvGrpSpPr>
        <p:grpSpPr>
          <a:xfrm>
            <a:off x="7956376" y="490833"/>
            <a:ext cx="432048" cy="432834"/>
            <a:chOff x="6084168" y="1274820"/>
            <a:chExt cx="432048" cy="432834"/>
          </a:xfrm>
        </p:grpSpPr>
        <p:sp>
          <p:nvSpPr>
            <p:cNvPr id="35"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36"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37" name="组合 36"/>
          <p:cNvGrpSpPr/>
          <p:nvPr/>
        </p:nvGrpSpPr>
        <p:grpSpPr>
          <a:xfrm>
            <a:off x="6660232" y="491226"/>
            <a:ext cx="432048" cy="432048"/>
            <a:chOff x="4788024" y="1275213"/>
            <a:chExt cx="432048" cy="432048"/>
          </a:xfrm>
        </p:grpSpPr>
        <p:sp>
          <p:nvSpPr>
            <p:cNvPr id="38"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39"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40" name="组合 39"/>
          <p:cNvGrpSpPr/>
          <p:nvPr/>
        </p:nvGrpSpPr>
        <p:grpSpPr>
          <a:xfrm>
            <a:off x="7308304" y="490833"/>
            <a:ext cx="432833" cy="432834"/>
            <a:chOff x="5436096" y="1274820"/>
            <a:chExt cx="432833" cy="432834"/>
          </a:xfrm>
        </p:grpSpPr>
        <p:sp>
          <p:nvSpPr>
            <p:cNvPr id="41"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42"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44" name="组合 43"/>
          <p:cNvGrpSpPr/>
          <p:nvPr/>
        </p:nvGrpSpPr>
        <p:grpSpPr>
          <a:xfrm>
            <a:off x="5364088" y="490833"/>
            <a:ext cx="432833" cy="432834"/>
            <a:chOff x="3491880" y="1274820"/>
            <a:chExt cx="432833" cy="432834"/>
          </a:xfrm>
        </p:grpSpPr>
        <p:sp>
          <p:nvSpPr>
            <p:cNvPr id="75"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76"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77" name="组合 76"/>
          <p:cNvGrpSpPr/>
          <p:nvPr/>
        </p:nvGrpSpPr>
        <p:grpSpPr>
          <a:xfrm>
            <a:off x="6012160" y="490833"/>
            <a:ext cx="432833" cy="432834"/>
            <a:chOff x="4139952" y="1274820"/>
            <a:chExt cx="432833" cy="432834"/>
          </a:xfrm>
        </p:grpSpPr>
        <p:sp>
          <p:nvSpPr>
            <p:cNvPr id="78"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79"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spTree>
    <p:extLst>
      <p:ext uri="{BB962C8B-B14F-4D97-AF65-F5344CB8AC3E}">
        <p14:creationId xmlns:p14="http://schemas.microsoft.com/office/powerpoint/2010/main" val="4139336563"/>
      </p:ext>
    </p:extLst>
  </p:cSld>
  <p:clrMapOvr>
    <a:masterClrMapping/>
  </p:clrMapOvr>
  <mc:AlternateContent xmlns:mc="http://schemas.openxmlformats.org/markup-compatibility/2006" xmlns:p14="http://schemas.microsoft.com/office/powerpoint/2010/main">
    <mc:Choice Requires="p14">
      <p:transition spd="slow" p14:dur="120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dissolve">
                                      <p:cBhvr>
                                        <p:cTn id="7" dur="500"/>
                                        <p:tgtEl>
                                          <p:spTgt spid="15">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left)">
                                      <p:cBhvr>
                                        <p:cTn id="11" dur="500"/>
                                        <p:tgtEl>
                                          <p:spTgt spid="43"/>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p:cTn id="15" dur="500" fill="hold"/>
                                        <p:tgtEl>
                                          <p:spTgt spid="44"/>
                                        </p:tgtEl>
                                        <p:attrNameLst>
                                          <p:attrName>ppt_w</p:attrName>
                                        </p:attrNameLst>
                                      </p:cBhvr>
                                      <p:tavLst>
                                        <p:tav tm="0">
                                          <p:val>
                                            <p:fltVal val="0"/>
                                          </p:val>
                                        </p:tav>
                                        <p:tav tm="100000">
                                          <p:val>
                                            <p:strVal val="#ppt_w"/>
                                          </p:val>
                                        </p:tav>
                                      </p:tavLst>
                                    </p:anim>
                                    <p:anim calcmode="lin" valueType="num">
                                      <p:cBhvr>
                                        <p:cTn id="16" dur="500" fill="hold"/>
                                        <p:tgtEl>
                                          <p:spTgt spid="44"/>
                                        </p:tgtEl>
                                        <p:attrNameLst>
                                          <p:attrName>ppt_h</p:attrName>
                                        </p:attrNameLst>
                                      </p:cBhvr>
                                      <p:tavLst>
                                        <p:tav tm="0">
                                          <p:val>
                                            <p:fltVal val="0"/>
                                          </p:val>
                                        </p:tav>
                                        <p:tav tm="100000">
                                          <p:val>
                                            <p:strVal val="#ppt_h"/>
                                          </p:val>
                                        </p:tav>
                                      </p:tavLst>
                                    </p:anim>
                                    <p:animEffect transition="in" filter="fade">
                                      <p:cBhvr>
                                        <p:cTn id="17" dur="500"/>
                                        <p:tgtEl>
                                          <p:spTgt spid="44"/>
                                        </p:tgtEl>
                                      </p:cBhvr>
                                    </p:animEffect>
                                  </p:childTnLst>
                                </p:cTn>
                              </p:par>
                              <p:par>
                                <p:cTn id="18" presetID="53" presetClass="entr" presetSubtype="16" fill="hold" nodeType="withEffect">
                                  <p:stCondLst>
                                    <p:cond delay="200"/>
                                  </p:stCondLst>
                                  <p:childTnLst>
                                    <p:set>
                                      <p:cBhvr>
                                        <p:cTn id="19" dur="1" fill="hold">
                                          <p:stCondLst>
                                            <p:cond delay="0"/>
                                          </p:stCondLst>
                                        </p:cTn>
                                        <p:tgtEl>
                                          <p:spTgt spid="77"/>
                                        </p:tgtEl>
                                        <p:attrNameLst>
                                          <p:attrName>style.visibility</p:attrName>
                                        </p:attrNameLst>
                                      </p:cBhvr>
                                      <p:to>
                                        <p:strVal val="visible"/>
                                      </p:to>
                                    </p:set>
                                    <p:anim calcmode="lin" valueType="num">
                                      <p:cBhvr>
                                        <p:cTn id="20" dur="500" fill="hold"/>
                                        <p:tgtEl>
                                          <p:spTgt spid="77"/>
                                        </p:tgtEl>
                                        <p:attrNameLst>
                                          <p:attrName>ppt_w</p:attrName>
                                        </p:attrNameLst>
                                      </p:cBhvr>
                                      <p:tavLst>
                                        <p:tav tm="0">
                                          <p:val>
                                            <p:fltVal val="0"/>
                                          </p:val>
                                        </p:tav>
                                        <p:tav tm="100000">
                                          <p:val>
                                            <p:strVal val="#ppt_w"/>
                                          </p:val>
                                        </p:tav>
                                      </p:tavLst>
                                    </p:anim>
                                    <p:anim calcmode="lin" valueType="num">
                                      <p:cBhvr>
                                        <p:cTn id="21" dur="500" fill="hold"/>
                                        <p:tgtEl>
                                          <p:spTgt spid="77"/>
                                        </p:tgtEl>
                                        <p:attrNameLst>
                                          <p:attrName>ppt_h</p:attrName>
                                        </p:attrNameLst>
                                      </p:cBhvr>
                                      <p:tavLst>
                                        <p:tav tm="0">
                                          <p:val>
                                            <p:fltVal val="0"/>
                                          </p:val>
                                        </p:tav>
                                        <p:tav tm="100000">
                                          <p:val>
                                            <p:strVal val="#ppt_h"/>
                                          </p:val>
                                        </p:tav>
                                      </p:tavLst>
                                    </p:anim>
                                    <p:animEffect transition="in" filter="fade">
                                      <p:cBhvr>
                                        <p:cTn id="22" dur="500"/>
                                        <p:tgtEl>
                                          <p:spTgt spid="77"/>
                                        </p:tgtEl>
                                      </p:cBhvr>
                                    </p:animEffect>
                                  </p:childTnLst>
                                </p:cTn>
                              </p:par>
                              <p:par>
                                <p:cTn id="23" presetID="53" presetClass="entr" presetSubtype="16" fill="hold" nodeType="withEffect">
                                  <p:stCondLst>
                                    <p:cond delay="400"/>
                                  </p:stCondLst>
                                  <p:childTnLst>
                                    <p:set>
                                      <p:cBhvr>
                                        <p:cTn id="24" dur="1" fill="hold">
                                          <p:stCondLst>
                                            <p:cond delay="0"/>
                                          </p:stCondLst>
                                        </p:cTn>
                                        <p:tgtEl>
                                          <p:spTgt spid="37"/>
                                        </p:tgtEl>
                                        <p:attrNameLst>
                                          <p:attrName>style.visibility</p:attrName>
                                        </p:attrNameLst>
                                      </p:cBhvr>
                                      <p:to>
                                        <p:strVal val="visible"/>
                                      </p:to>
                                    </p:set>
                                    <p:anim calcmode="lin" valueType="num">
                                      <p:cBhvr>
                                        <p:cTn id="25" dur="500" fill="hold"/>
                                        <p:tgtEl>
                                          <p:spTgt spid="37"/>
                                        </p:tgtEl>
                                        <p:attrNameLst>
                                          <p:attrName>ppt_w</p:attrName>
                                        </p:attrNameLst>
                                      </p:cBhvr>
                                      <p:tavLst>
                                        <p:tav tm="0">
                                          <p:val>
                                            <p:fltVal val="0"/>
                                          </p:val>
                                        </p:tav>
                                        <p:tav tm="100000">
                                          <p:val>
                                            <p:strVal val="#ppt_w"/>
                                          </p:val>
                                        </p:tav>
                                      </p:tavLst>
                                    </p:anim>
                                    <p:anim calcmode="lin" valueType="num">
                                      <p:cBhvr>
                                        <p:cTn id="26" dur="500" fill="hold"/>
                                        <p:tgtEl>
                                          <p:spTgt spid="37"/>
                                        </p:tgtEl>
                                        <p:attrNameLst>
                                          <p:attrName>ppt_h</p:attrName>
                                        </p:attrNameLst>
                                      </p:cBhvr>
                                      <p:tavLst>
                                        <p:tav tm="0">
                                          <p:val>
                                            <p:fltVal val="0"/>
                                          </p:val>
                                        </p:tav>
                                        <p:tav tm="100000">
                                          <p:val>
                                            <p:strVal val="#ppt_h"/>
                                          </p:val>
                                        </p:tav>
                                      </p:tavLst>
                                    </p:anim>
                                    <p:animEffect transition="in" filter="fade">
                                      <p:cBhvr>
                                        <p:cTn id="27" dur="500"/>
                                        <p:tgtEl>
                                          <p:spTgt spid="37"/>
                                        </p:tgtEl>
                                      </p:cBhvr>
                                    </p:animEffect>
                                  </p:childTnLst>
                                </p:cTn>
                              </p:par>
                              <p:par>
                                <p:cTn id="28" presetID="53" presetClass="entr" presetSubtype="16" fill="hold" nodeType="withEffect">
                                  <p:stCondLst>
                                    <p:cond delay="600"/>
                                  </p:stCondLst>
                                  <p:childTnLst>
                                    <p:set>
                                      <p:cBhvr>
                                        <p:cTn id="29" dur="1" fill="hold">
                                          <p:stCondLst>
                                            <p:cond delay="0"/>
                                          </p:stCondLst>
                                        </p:cTn>
                                        <p:tgtEl>
                                          <p:spTgt spid="40"/>
                                        </p:tgtEl>
                                        <p:attrNameLst>
                                          <p:attrName>style.visibility</p:attrName>
                                        </p:attrNameLst>
                                      </p:cBhvr>
                                      <p:to>
                                        <p:strVal val="visible"/>
                                      </p:to>
                                    </p:set>
                                    <p:anim calcmode="lin" valueType="num">
                                      <p:cBhvr>
                                        <p:cTn id="30" dur="500" fill="hold"/>
                                        <p:tgtEl>
                                          <p:spTgt spid="40"/>
                                        </p:tgtEl>
                                        <p:attrNameLst>
                                          <p:attrName>ppt_w</p:attrName>
                                        </p:attrNameLst>
                                      </p:cBhvr>
                                      <p:tavLst>
                                        <p:tav tm="0">
                                          <p:val>
                                            <p:fltVal val="0"/>
                                          </p:val>
                                        </p:tav>
                                        <p:tav tm="100000">
                                          <p:val>
                                            <p:strVal val="#ppt_w"/>
                                          </p:val>
                                        </p:tav>
                                      </p:tavLst>
                                    </p:anim>
                                    <p:anim calcmode="lin" valueType="num">
                                      <p:cBhvr>
                                        <p:cTn id="31" dur="500" fill="hold"/>
                                        <p:tgtEl>
                                          <p:spTgt spid="40"/>
                                        </p:tgtEl>
                                        <p:attrNameLst>
                                          <p:attrName>ppt_h</p:attrName>
                                        </p:attrNameLst>
                                      </p:cBhvr>
                                      <p:tavLst>
                                        <p:tav tm="0">
                                          <p:val>
                                            <p:fltVal val="0"/>
                                          </p:val>
                                        </p:tav>
                                        <p:tav tm="100000">
                                          <p:val>
                                            <p:strVal val="#ppt_h"/>
                                          </p:val>
                                        </p:tav>
                                      </p:tavLst>
                                    </p:anim>
                                    <p:animEffect transition="in" filter="fade">
                                      <p:cBhvr>
                                        <p:cTn id="32" dur="500"/>
                                        <p:tgtEl>
                                          <p:spTgt spid="40"/>
                                        </p:tgtEl>
                                      </p:cBhvr>
                                    </p:animEffect>
                                  </p:childTnLst>
                                </p:cTn>
                              </p:par>
                              <p:par>
                                <p:cTn id="33" presetID="53" presetClass="entr" presetSubtype="16" fill="hold" nodeType="withEffect">
                                  <p:stCondLst>
                                    <p:cond delay="800"/>
                                  </p:stCondLst>
                                  <p:childTnLst>
                                    <p:set>
                                      <p:cBhvr>
                                        <p:cTn id="34" dur="1" fill="hold">
                                          <p:stCondLst>
                                            <p:cond delay="0"/>
                                          </p:stCondLst>
                                        </p:cTn>
                                        <p:tgtEl>
                                          <p:spTgt spid="34"/>
                                        </p:tgtEl>
                                        <p:attrNameLst>
                                          <p:attrName>style.visibility</p:attrName>
                                        </p:attrNameLst>
                                      </p:cBhvr>
                                      <p:to>
                                        <p:strVal val="visible"/>
                                      </p:to>
                                    </p:set>
                                    <p:anim calcmode="lin" valueType="num">
                                      <p:cBhvr>
                                        <p:cTn id="35" dur="500" fill="hold"/>
                                        <p:tgtEl>
                                          <p:spTgt spid="34"/>
                                        </p:tgtEl>
                                        <p:attrNameLst>
                                          <p:attrName>ppt_w</p:attrName>
                                        </p:attrNameLst>
                                      </p:cBhvr>
                                      <p:tavLst>
                                        <p:tav tm="0">
                                          <p:val>
                                            <p:fltVal val="0"/>
                                          </p:val>
                                        </p:tav>
                                        <p:tav tm="100000">
                                          <p:val>
                                            <p:strVal val="#ppt_w"/>
                                          </p:val>
                                        </p:tav>
                                      </p:tavLst>
                                    </p:anim>
                                    <p:anim calcmode="lin" valueType="num">
                                      <p:cBhvr>
                                        <p:cTn id="36" dur="500" fill="hold"/>
                                        <p:tgtEl>
                                          <p:spTgt spid="34"/>
                                        </p:tgtEl>
                                        <p:attrNameLst>
                                          <p:attrName>ppt_h</p:attrName>
                                        </p:attrNameLst>
                                      </p:cBhvr>
                                      <p:tavLst>
                                        <p:tav tm="0">
                                          <p:val>
                                            <p:fltVal val="0"/>
                                          </p:val>
                                        </p:tav>
                                        <p:tav tm="100000">
                                          <p:val>
                                            <p:strVal val="#ppt_h"/>
                                          </p:val>
                                        </p:tav>
                                      </p:tavLst>
                                    </p:anim>
                                    <p:animEffect transition="in" filter="fade">
                                      <p:cBhvr>
                                        <p:cTn id="37" dur="500"/>
                                        <p:tgtEl>
                                          <p:spTgt spid="34"/>
                                        </p:tgtEl>
                                      </p:cBhvr>
                                    </p:animEffect>
                                  </p:childTnLst>
                                </p:cTn>
                              </p:par>
                            </p:childTnLst>
                          </p:cTn>
                        </p:par>
                        <p:par>
                          <p:cTn id="38" fill="hold">
                            <p:stCondLst>
                              <p:cond delay="2300"/>
                            </p:stCondLst>
                            <p:childTnLst>
                              <p:par>
                                <p:cTn id="39" presetID="2" presetClass="entr" presetSubtype="8" fill="hold" nodeType="afterEffect">
                                  <p:stCondLst>
                                    <p:cond delay="0"/>
                                  </p:stCondLst>
                                  <p:childTnLst>
                                    <p:set>
                                      <p:cBhvr>
                                        <p:cTn id="40" dur="1" fill="hold">
                                          <p:stCondLst>
                                            <p:cond delay="0"/>
                                          </p:stCondLst>
                                        </p:cTn>
                                        <p:tgtEl>
                                          <p:spTgt spid="45"/>
                                        </p:tgtEl>
                                        <p:attrNameLst>
                                          <p:attrName>style.visibility</p:attrName>
                                        </p:attrNameLst>
                                      </p:cBhvr>
                                      <p:to>
                                        <p:strVal val="visible"/>
                                      </p:to>
                                    </p:set>
                                    <p:anim calcmode="lin" valueType="num">
                                      <p:cBhvr additive="base">
                                        <p:cTn id="41" dur="500" fill="hold"/>
                                        <p:tgtEl>
                                          <p:spTgt spid="45"/>
                                        </p:tgtEl>
                                        <p:attrNameLst>
                                          <p:attrName>ppt_x</p:attrName>
                                        </p:attrNameLst>
                                      </p:cBhvr>
                                      <p:tavLst>
                                        <p:tav tm="0">
                                          <p:val>
                                            <p:strVal val="0-#ppt_w/2"/>
                                          </p:val>
                                        </p:tav>
                                        <p:tav tm="100000">
                                          <p:val>
                                            <p:strVal val="#ppt_x"/>
                                          </p:val>
                                        </p:tav>
                                      </p:tavLst>
                                    </p:anim>
                                    <p:anim calcmode="lin" valueType="num">
                                      <p:cBhvr additive="base">
                                        <p:cTn id="42" dur="500" fill="hold"/>
                                        <p:tgtEl>
                                          <p:spTgt spid="45"/>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0"/>
                                  </p:stCondLst>
                                  <p:childTnLst>
                                    <p:set>
                                      <p:cBhvr>
                                        <p:cTn id="44" dur="1" fill="hold">
                                          <p:stCondLst>
                                            <p:cond delay="0"/>
                                          </p:stCondLst>
                                        </p:cTn>
                                        <p:tgtEl>
                                          <p:spTgt spid="60"/>
                                        </p:tgtEl>
                                        <p:attrNameLst>
                                          <p:attrName>style.visibility</p:attrName>
                                        </p:attrNameLst>
                                      </p:cBhvr>
                                      <p:to>
                                        <p:strVal val="visible"/>
                                      </p:to>
                                    </p:set>
                                    <p:anim calcmode="lin" valueType="num">
                                      <p:cBhvr additive="base">
                                        <p:cTn id="45" dur="500" fill="hold"/>
                                        <p:tgtEl>
                                          <p:spTgt spid="60"/>
                                        </p:tgtEl>
                                        <p:attrNameLst>
                                          <p:attrName>ppt_x</p:attrName>
                                        </p:attrNameLst>
                                      </p:cBhvr>
                                      <p:tavLst>
                                        <p:tav tm="0">
                                          <p:val>
                                            <p:strVal val="1+#ppt_w/2"/>
                                          </p:val>
                                        </p:tav>
                                        <p:tav tm="100000">
                                          <p:val>
                                            <p:strVal val="#ppt_x"/>
                                          </p:val>
                                        </p:tav>
                                      </p:tavLst>
                                    </p:anim>
                                    <p:anim calcmode="lin" valueType="num">
                                      <p:cBhvr additive="base">
                                        <p:cTn id="46" dur="500" fill="hold"/>
                                        <p:tgtEl>
                                          <p:spTgt spid="60"/>
                                        </p:tgtEl>
                                        <p:attrNameLst>
                                          <p:attrName>ppt_y</p:attrName>
                                        </p:attrNameLst>
                                      </p:cBhvr>
                                      <p:tavLst>
                                        <p:tav tm="0">
                                          <p:val>
                                            <p:strVal val="#ppt_y"/>
                                          </p:val>
                                        </p:tav>
                                        <p:tav tm="100000">
                                          <p:val>
                                            <p:strVal val="#ppt_y"/>
                                          </p:val>
                                        </p:tav>
                                      </p:tavLst>
                                    </p:anim>
                                  </p:childTnLst>
                                </p:cTn>
                              </p:par>
                            </p:childTnLst>
                          </p:cTn>
                        </p:par>
                        <p:par>
                          <p:cTn id="47" fill="hold">
                            <p:stCondLst>
                              <p:cond delay="2800"/>
                            </p:stCondLst>
                            <p:childTnLst>
                              <p:par>
                                <p:cTn id="48" presetID="2" presetClass="entr" presetSubtype="8" fill="hold" nodeType="afterEffect">
                                  <p:stCondLst>
                                    <p:cond delay="0"/>
                                  </p:stCondLst>
                                  <p:childTnLst>
                                    <p:set>
                                      <p:cBhvr>
                                        <p:cTn id="49" dur="1" fill="hold">
                                          <p:stCondLst>
                                            <p:cond delay="0"/>
                                          </p:stCondLst>
                                        </p:cTn>
                                        <p:tgtEl>
                                          <p:spTgt spid="48"/>
                                        </p:tgtEl>
                                        <p:attrNameLst>
                                          <p:attrName>style.visibility</p:attrName>
                                        </p:attrNameLst>
                                      </p:cBhvr>
                                      <p:to>
                                        <p:strVal val="visible"/>
                                      </p:to>
                                    </p:set>
                                    <p:anim calcmode="lin" valueType="num">
                                      <p:cBhvr additive="base">
                                        <p:cTn id="50" dur="500" fill="hold"/>
                                        <p:tgtEl>
                                          <p:spTgt spid="48"/>
                                        </p:tgtEl>
                                        <p:attrNameLst>
                                          <p:attrName>ppt_x</p:attrName>
                                        </p:attrNameLst>
                                      </p:cBhvr>
                                      <p:tavLst>
                                        <p:tav tm="0">
                                          <p:val>
                                            <p:strVal val="0-#ppt_w/2"/>
                                          </p:val>
                                        </p:tav>
                                        <p:tav tm="100000">
                                          <p:val>
                                            <p:strVal val="#ppt_x"/>
                                          </p:val>
                                        </p:tav>
                                      </p:tavLst>
                                    </p:anim>
                                    <p:anim calcmode="lin" valueType="num">
                                      <p:cBhvr additive="base">
                                        <p:cTn id="51" dur="500" fill="hold"/>
                                        <p:tgtEl>
                                          <p:spTgt spid="48"/>
                                        </p:tgtEl>
                                        <p:attrNameLst>
                                          <p:attrName>ppt_y</p:attrName>
                                        </p:attrNameLst>
                                      </p:cBhvr>
                                      <p:tavLst>
                                        <p:tav tm="0">
                                          <p:val>
                                            <p:strVal val="#ppt_y"/>
                                          </p:val>
                                        </p:tav>
                                        <p:tav tm="100000">
                                          <p:val>
                                            <p:strVal val="#ppt_y"/>
                                          </p:val>
                                        </p:tav>
                                      </p:tavLst>
                                    </p:anim>
                                  </p:childTnLst>
                                </p:cTn>
                              </p:par>
                              <p:par>
                                <p:cTn id="52" presetID="2" presetClass="entr" presetSubtype="2" fill="hold" nodeType="withEffect">
                                  <p:stCondLst>
                                    <p:cond delay="0"/>
                                  </p:stCondLst>
                                  <p:childTnLst>
                                    <p:set>
                                      <p:cBhvr>
                                        <p:cTn id="53" dur="1" fill="hold">
                                          <p:stCondLst>
                                            <p:cond delay="0"/>
                                          </p:stCondLst>
                                        </p:cTn>
                                        <p:tgtEl>
                                          <p:spTgt spid="63"/>
                                        </p:tgtEl>
                                        <p:attrNameLst>
                                          <p:attrName>style.visibility</p:attrName>
                                        </p:attrNameLst>
                                      </p:cBhvr>
                                      <p:to>
                                        <p:strVal val="visible"/>
                                      </p:to>
                                    </p:set>
                                    <p:anim calcmode="lin" valueType="num">
                                      <p:cBhvr additive="base">
                                        <p:cTn id="54" dur="500" fill="hold"/>
                                        <p:tgtEl>
                                          <p:spTgt spid="63"/>
                                        </p:tgtEl>
                                        <p:attrNameLst>
                                          <p:attrName>ppt_x</p:attrName>
                                        </p:attrNameLst>
                                      </p:cBhvr>
                                      <p:tavLst>
                                        <p:tav tm="0">
                                          <p:val>
                                            <p:strVal val="1+#ppt_w/2"/>
                                          </p:val>
                                        </p:tav>
                                        <p:tav tm="100000">
                                          <p:val>
                                            <p:strVal val="#ppt_x"/>
                                          </p:val>
                                        </p:tav>
                                      </p:tavLst>
                                    </p:anim>
                                    <p:anim calcmode="lin" valueType="num">
                                      <p:cBhvr additive="base">
                                        <p:cTn id="55" dur="500" fill="hold"/>
                                        <p:tgtEl>
                                          <p:spTgt spid="63"/>
                                        </p:tgtEl>
                                        <p:attrNameLst>
                                          <p:attrName>ppt_y</p:attrName>
                                        </p:attrNameLst>
                                      </p:cBhvr>
                                      <p:tavLst>
                                        <p:tav tm="0">
                                          <p:val>
                                            <p:strVal val="#ppt_y"/>
                                          </p:val>
                                        </p:tav>
                                        <p:tav tm="100000">
                                          <p:val>
                                            <p:strVal val="#ppt_y"/>
                                          </p:val>
                                        </p:tav>
                                      </p:tavLst>
                                    </p:anim>
                                  </p:childTnLst>
                                </p:cTn>
                              </p:par>
                            </p:childTnLst>
                          </p:cTn>
                        </p:par>
                        <p:par>
                          <p:cTn id="56" fill="hold">
                            <p:stCondLst>
                              <p:cond delay="3300"/>
                            </p:stCondLst>
                            <p:childTnLst>
                              <p:par>
                                <p:cTn id="57" presetID="2" presetClass="entr" presetSubtype="8" fill="hold" nodeType="afterEffect">
                                  <p:stCondLst>
                                    <p:cond delay="0"/>
                                  </p:stCondLst>
                                  <p:childTnLst>
                                    <p:set>
                                      <p:cBhvr>
                                        <p:cTn id="58" dur="1" fill="hold">
                                          <p:stCondLst>
                                            <p:cond delay="0"/>
                                          </p:stCondLst>
                                        </p:cTn>
                                        <p:tgtEl>
                                          <p:spTgt spid="51"/>
                                        </p:tgtEl>
                                        <p:attrNameLst>
                                          <p:attrName>style.visibility</p:attrName>
                                        </p:attrNameLst>
                                      </p:cBhvr>
                                      <p:to>
                                        <p:strVal val="visible"/>
                                      </p:to>
                                    </p:set>
                                    <p:anim calcmode="lin" valueType="num">
                                      <p:cBhvr additive="base">
                                        <p:cTn id="59" dur="500" fill="hold"/>
                                        <p:tgtEl>
                                          <p:spTgt spid="51"/>
                                        </p:tgtEl>
                                        <p:attrNameLst>
                                          <p:attrName>ppt_x</p:attrName>
                                        </p:attrNameLst>
                                      </p:cBhvr>
                                      <p:tavLst>
                                        <p:tav tm="0">
                                          <p:val>
                                            <p:strVal val="0-#ppt_w/2"/>
                                          </p:val>
                                        </p:tav>
                                        <p:tav tm="100000">
                                          <p:val>
                                            <p:strVal val="#ppt_x"/>
                                          </p:val>
                                        </p:tav>
                                      </p:tavLst>
                                    </p:anim>
                                    <p:anim calcmode="lin" valueType="num">
                                      <p:cBhvr additive="base">
                                        <p:cTn id="60" dur="500" fill="hold"/>
                                        <p:tgtEl>
                                          <p:spTgt spid="51"/>
                                        </p:tgtEl>
                                        <p:attrNameLst>
                                          <p:attrName>ppt_y</p:attrName>
                                        </p:attrNameLst>
                                      </p:cBhvr>
                                      <p:tavLst>
                                        <p:tav tm="0">
                                          <p:val>
                                            <p:strVal val="#ppt_y"/>
                                          </p:val>
                                        </p:tav>
                                        <p:tav tm="100000">
                                          <p:val>
                                            <p:strVal val="#ppt_y"/>
                                          </p:val>
                                        </p:tav>
                                      </p:tavLst>
                                    </p:anim>
                                  </p:childTnLst>
                                </p:cTn>
                              </p:par>
                              <p:par>
                                <p:cTn id="61" presetID="2" presetClass="entr" presetSubtype="2" fill="hold" nodeType="withEffect">
                                  <p:stCondLst>
                                    <p:cond delay="0"/>
                                  </p:stCondLst>
                                  <p:childTnLst>
                                    <p:set>
                                      <p:cBhvr>
                                        <p:cTn id="62" dur="1" fill="hold">
                                          <p:stCondLst>
                                            <p:cond delay="0"/>
                                          </p:stCondLst>
                                        </p:cTn>
                                        <p:tgtEl>
                                          <p:spTgt spid="66"/>
                                        </p:tgtEl>
                                        <p:attrNameLst>
                                          <p:attrName>style.visibility</p:attrName>
                                        </p:attrNameLst>
                                      </p:cBhvr>
                                      <p:to>
                                        <p:strVal val="visible"/>
                                      </p:to>
                                    </p:set>
                                    <p:anim calcmode="lin" valueType="num">
                                      <p:cBhvr additive="base">
                                        <p:cTn id="63" dur="500" fill="hold"/>
                                        <p:tgtEl>
                                          <p:spTgt spid="66"/>
                                        </p:tgtEl>
                                        <p:attrNameLst>
                                          <p:attrName>ppt_x</p:attrName>
                                        </p:attrNameLst>
                                      </p:cBhvr>
                                      <p:tavLst>
                                        <p:tav tm="0">
                                          <p:val>
                                            <p:strVal val="1+#ppt_w/2"/>
                                          </p:val>
                                        </p:tav>
                                        <p:tav tm="100000">
                                          <p:val>
                                            <p:strVal val="#ppt_x"/>
                                          </p:val>
                                        </p:tav>
                                      </p:tavLst>
                                    </p:anim>
                                    <p:anim calcmode="lin" valueType="num">
                                      <p:cBhvr additive="base">
                                        <p:cTn id="64" dur="500" fill="hold"/>
                                        <p:tgtEl>
                                          <p:spTgt spid="66"/>
                                        </p:tgtEl>
                                        <p:attrNameLst>
                                          <p:attrName>ppt_y</p:attrName>
                                        </p:attrNameLst>
                                      </p:cBhvr>
                                      <p:tavLst>
                                        <p:tav tm="0">
                                          <p:val>
                                            <p:strVal val="#ppt_y"/>
                                          </p:val>
                                        </p:tav>
                                        <p:tav tm="100000">
                                          <p:val>
                                            <p:strVal val="#ppt_y"/>
                                          </p:val>
                                        </p:tav>
                                      </p:tavLst>
                                    </p:anim>
                                  </p:childTnLst>
                                </p:cTn>
                              </p:par>
                            </p:childTnLst>
                          </p:cTn>
                        </p:par>
                        <p:par>
                          <p:cTn id="65" fill="hold">
                            <p:stCondLst>
                              <p:cond delay="3800"/>
                            </p:stCondLst>
                            <p:childTnLst>
                              <p:par>
                                <p:cTn id="66" presetID="2" presetClass="entr" presetSubtype="8" fill="hold" nodeType="afterEffect">
                                  <p:stCondLst>
                                    <p:cond delay="0"/>
                                  </p:stCondLst>
                                  <p:childTnLst>
                                    <p:set>
                                      <p:cBhvr>
                                        <p:cTn id="67" dur="1" fill="hold">
                                          <p:stCondLst>
                                            <p:cond delay="0"/>
                                          </p:stCondLst>
                                        </p:cTn>
                                        <p:tgtEl>
                                          <p:spTgt spid="54"/>
                                        </p:tgtEl>
                                        <p:attrNameLst>
                                          <p:attrName>style.visibility</p:attrName>
                                        </p:attrNameLst>
                                      </p:cBhvr>
                                      <p:to>
                                        <p:strVal val="visible"/>
                                      </p:to>
                                    </p:set>
                                    <p:anim calcmode="lin" valueType="num">
                                      <p:cBhvr additive="base">
                                        <p:cTn id="68" dur="500" fill="hold"/>
                                        <p:tgtEl>
                                          <p:spTgt spid="54"/>
                                        </p:tgtEl>
                                        <p:attrNameLst>
                                          <p:attrName>ppt_x</p:attrName>
                                        </p:attrNameLst>
                                      </p:cBhvr>
                                      <p:tavLst>
                                        <p:tav tm="0">
                                          <p:val>
                                            <p:strVal val="0-#ppt_w/2"/>
                                          </p:val>
                                        </p:tav>
                                        <p:tav tm="100000">
                                          <p:val>
                                            <p:strVal val="#ppt_x"/>
                                          </p:val>
                                        </p:tav>
                                      </p:tavLst>
                                    </p:anim>
                                    <p:anim calcmode="lin" valueType="num">
                                      <p:cBhvr additive="base">
                                        <p:cTn id="69" dur="500" fill="hold"/>
                                        <p:tgtEl>
                                          <p:spTgt spid="54"/>
                                        </p:tgtEl>
                                        <p:attrNameLst>
                                          <p:attrName>ppt_y</p:attrName>
                                        </p:attrNameLst>
                                      </p:cBhvr>
                                      <p:tavLst>
                                        <p:tav tm="0">
                                          <p:val>
                                            <p:strVal val="#ppt_y"/>
                                          </p:val>
                                        </p:tav>
                                        <p:tav tm="100000">
                                          <p:val>
                                            <p:strVal val="#ppt_y"/>
                                          </p:val>
                                        </p:tav>
                                      </p:tavLst>
                                    </p:anim>
                                  </p:childTnLst>
                                </p:cTn>
                              </p:par>
                              <p:par>
                                <p:cTn id="70" presetID="2" presetClass="entr" presetSubtype="2" fill="hold" nodeType="withEffect">
                                  <p:stCondLst>
                                    <p:cond delay="0"/>
                                  </p:stCondLst>
                                  <p:childTnLst>
                                    <p:set>
                                      <p:cBhvr>
                                        <p:cTn id="71" dur="1" fill="hold">
                                          <p:stCondLst>
                                            <p:cond delay="0"/>
                                          </p:stCondLst>
                                        </p:cTn>
                                        <p:tgtEl>
                                          <p:spTgt spid="69"/>
                                        </p:tgtEl>
                                        <p:attrNameLst>
                                          <p:attrName>style.visibility</p:attrName>
                                        </p:attrNameLst>
                                      </p:cBhvr>
                                      <p:to>
                                        <p:strVal val="visible"/>
                                      </p:to>
                                    </p:set>
                                    <p:anim calcmode="lin" valueType="num">
                                      <p:cBhvr additive="base">
                                        <p:cTn id="72" dur="500" fill="hold"/>
                                        <p:tgtEl>
                                          <p:spTgt spid="69"/>
                                        </p:tgtEl>
                                        <p:attrNameLst>
                                          <p:attrName>ppt_x</p:attrName>
                                        </p:attrNameLst>
                                      </p:cBhvr>
                                      <p:tavLst>
                                        <p:tav tm="0">
                                          <p:val>
                                            <p:strVal val="1+#ppt_w/2"/>
                                          </p:val>
                                        </p:tav>
                                        <p:tav tm="100000">
                                          <p:val>
                                            <p:strVal val="#ppt_x"/>
                                          </p:val>
                                        </p:tav>
                                      </p:tavLst>
                                    </p:anim>
                                    <p:anim calcmode="lin" valueType="num">
                                      <p:cBhvr additive="base">
                                        <p:cTn id="73" dur="5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实时学习</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AutoShape 2" descr="S_i = \frac{e^{V_i}}{\sum_j{e^{V_j}}}">
            <a:extLst>
              <a:ext uri="{FF2B5EF4-FFF2-40B4-BE49-F238E27FC236}">
                <a16:creationId xmlns:a16="http://schemas.microsoft.com/office/drawing/2014/main" id="{3D6E12A2-767E-42BA-ABB8-57D083A492B9}"/>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S_i = \frac{e^{V_i}}{\sum_j{e^{V_j}}}">
            <a:extLst>
              <a:ext uri="{FF2B5EF4-FFF2-40B4-BE49-F238E27FC236}">
                <a16:creationId xmlns:a16="http://schemas.microsoft.com/office/drawing/2014/main" id="{1017A403-0B94-4C6B-8991-983AA6E9B89C}"/>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AFA7EC09-8D88-4887-990D-FC5F4F7F877A}"/>
              </a:ext>
            </a:extLst>
          </p:cNvPr>
          <p:cNvSpPr txBox="1"/>
          <p:nvPr/>
        </p:nvSpPr>
        <p:spPr>
          <a:xfrm>
            <a:off x="435616" y="915566"/>
            <a:ext cx="4824536" cy="2308324"/>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识别出运动像素</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画出目标区域</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提取目标区域特征</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实时学习</a:t>
            </a:r>
            <a:endParaRPr 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 name="Picture 1">
            <a:extLst>
              <a:ext uri="{FF2B5EF4-FFF2-40B4-BE49-F238E27FC236}">
                <a16:creationId xmlns:a16="http://schemas.microsoft.com/office/drawing/2014/main" id="{625BF066-F92E-4351-9B7E-47BB9B32F5C3}"/>
              </a:ext>
            </a:extLst>
          </p:cNvPr>
          <p:cNvPicPr>
            <a:picLocks noChangeAspect="1"/>
          </p:cNvPicPr>
          <p:nvPr/>
        </p:nvPicPr>
        <p:blipFill>
          <a:blip r:embed="rId3"/>
          <a:stretch>
            <a:fillRect/>
          </a:stretch>
        </p:blipFill>
        <p:spPr>
          <a:xfrm rot="5400000">
            <a:off x="2535041" y="1590675"/>
            <a:ext cx="4472032" cy="2571750"/>
          </a:xfrm>
          <a:prstGeom prst="rect">
            <a:avLst/>
          </a:prstGeom>
        </p:spPr>
      </p:pic>
      <p:pic>
        <p:nvPicPr>
          <p:cNvPr id="6" name="Picture 5">
            <a:extLst>
              <a:ext uri="{FF2B5EF4-FFF2-40B4-BE49-F238E27FC236}">
                <a16:creationId xmlns:a16="http://schemas.microsoft.com/office/drawing/2014/main" id="{E5D24B1F-D9F6-4C8C-8C2A-66FEC44568E9}"/>
              </a:ext>
            </a:extLst>
          </p:cNvPr>
          <p:cNvPicPr>
            <a:picLocks noChangeAspect="1"/>
          </p:cNvPicPr>
          <p:nvPr/>
        </p:nvPicPr>
        <p:blipFill>
          <a:blip r:embed="rId4"/>
          <a:stretch>
            <a:fillRect/>
          </a:stretch>
        </p:blipFill>
        <p:spPr>
          <a:xfrm rot="5400000">
            <a:off x="5445133" y="1554601"/>
            <a:ext cx="4472030" cy="2617897"/>
          </a:xfrm>
          <a:prstGeom prst="rect">
            <a:avLst/>
          </a:prstGeom>
        </p:spPr>
      </p:pic>
      <p:pic>
        <p:nvPicPr>
          <p:cNvPr id="7" name="Picture 6">
            <a:extLst>
              <a:ext uri="{FF2B5EF4-FFF2-40B4-BE49-F238E27FC236}">
                <a16:creationId xmlns:a16="http://schemas.microsoft.com/office/drawing/2014/main" id="{C1F7BA14-B620-44E5-A119-133B19261D8A}"/>
              </a:ext>
            </a:extLst>
          </p:cNvPr>
          <p:cNvPicPr>
            <a:picLocks noChangeAspect="1"/>
          </p:cNvPicPr>
          <p:nvPr/>
        </p:nvPicPr>
        <p:blipFill>
          <a:blip r:embed="rId5"/>
          <a:stretch>
            <a:fillRect/>
          </a:stretch>
        </p:blipFill>
        <p:spPr>
          <a:xfrm rot="5400000">
            <a:off x="1337076" y="3404522"/>
            <a:ext cx="2298261" cy="1301023"/>
          </a:xfrm>
          <a:prstGeom prst="rect">
            <a:avLst/>
          </a:prstGeom>
        </p:spPr>
      </p:pic>
    </p:spTree>
    <p:extLst>
      <p:ext uri="{BB962C8B-B14F-4D97-AF65-F5344CB8AC3E}">
        <p14:creationId xmlns:p14="http://schemas.microsoft.com/office/powerpoint/2010/main" val="3993873479"/>
      </p:ext>
    </p:extLst>
  </p:cSld>
  <p:clrMapOvr>
    <a:masterClrMapping/>
  </p:clrMapOvr>
  <mc:AlternateContent xmlns:mc="http://schemas.openxmlformats.org/markup-compatibility/2006">
    <mc:Choice xmlns:p14="http://schemas.microsoft.com/office/powerpoint/2010/main" Requires="p14">
      <p:transition p14:dur="10" advClick="0" advTm="0"/>
    </mc:Choice>
    <mc:Fallback>
      <p:transition advClick="0" advTm="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707654"/>
            <a:ext cx="2448272" cy="20162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10451" y="1930936"/>
            <a:ext cx="1627369" cy="1569660"/>
          </a:xfrm>
          <a:prstGeom prst="rect">
            <a:avLst/>
          </a:prstGeom>
          <a:noFill/>
        </p:spPr>
        <p:txBody>
          <a:bodyPr wrap="none" rtlCol="0">
            <a:spAutoFit/>
          </a:bodyPr>
          <a:lstStyle/>
          <a:p>
            <a:r>
              <a:rPr lang="en-US" altLang="zh-CN" sz="9600" dirty="0">
                <a:solidFill>
                  <a:schemeClr val="bg1"/>
                </a:solidFill>
                <a:latin typeface="微软雅黑" panose="020B0503020204020204" pitchFamily="34" charset="-122"/>
                <a:ea typeface="微软雅黑" panose="020B0503020204020204" pitchFamily="34" charset="-122"/>
              </a:rPr>
              <a:t>04</a:t>
            </a:r>
            <a:endParaRPr lang="zh-CN" altLang="en-US" sz="9600"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781715" y="2395170"/>
            <a:ext cx="3445174" cy="646331"/>
          </a:xfrm>
          <a:prstGeom prst="rect">
            <a:avLst/>
          </a:prstGeom>
          <a:noFill/>
        </p:spPr>
        <p:txBody>
          <a:bodyPr wrap="none" rtlCol="0">
            <a:spAutoFit/>
          </a:bodyPr>
          <a:lstStyle/>
          <a:p>
            <a:r>
              <a:rPr lang="en-US" altLang="zh-CN" sz="3600" b="1" dirty="0">
                <a:solidFill>
                  <a:schemeClr val="tx1">
                    <a:lumMod val="75000"/>
                    <a:lumOff val="25000"/>
                  </a:schemeClr>
                </a:solidFill>
                <a:latin typeface="微软雅黑" panose="020B0503020204020204" pitchFamily="34" charset="-122"/>
                <a:ea typeface="微软雅黑" panose="020B0503020204020204" pitchFamily="34" charset="-122"/>
              </a:rPr>
              <a:t>AI Car</a:t>
            </a:r>
            <a:r>
              <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rPr>
              <a:t>功能总结</a:t>
            </a:r>
            <a:endParaRPr lang="en-GB" altLang="zh-CN" sz="3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矩形 28"/>
          <p:cNvSpPr/>
          <p:nvPr/>
        </p:nvSpPr>
        <p:spPr>
          <a:xfrm>
            <a:off x="6731657" y="1707653"/>
            <a:ext cx="2448272" cy="20162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5697368" y="1851670"/>
            <a:ext cx="432048" cy="432834"/>
            <a:chOff x="6084168" y="1274820"/>
            <a:chExt cx="432048" cy="432834"/>
          </a:xfrm>
        </p:grpSpPr>
        <p:sp>
          <p:nvSpPr>
            <p:cNvPr id="31"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32"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33" name="组合 32"/>
          <p:cNvGrpSpPr/>
          <p:nvPr/>
        </p:nvGrpSpPr>
        <p:grpSpPr>
          <a:xfrm>
            <a:off x="4401224" y="1852063"/>
            <a:ext cx="432048" cy="432048"/>
            <a:chOff x="4788024" y="1275213"/>
            <a:chExt cx="432048" cy="432048"/>
          </a:xfrm>
        </p:grpSpPr>
        <p:sp>
          <p:nvSpPr>
            <p:cNvPr id="34"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35"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36" name="组合 35"/>
          <p:cNvGrpSpPr/>
          <p:nvPr/>
        </p:nvGrpSpPr>
        <p:grpSpPr>
          <a:xfrm>
            <a:off x="5049296" y="1851670"/>
            <a:ext cx="432833" cy="432834"/>
            <a:chOff x="5436096" y="1274820"/>
            <a:chExt cx="432833" cy="432834"/>
          </a:xfrm>
        </p:grpSpPr>
        <p:sp>
          <p:nvSpPr>
            <p:cNvPr id="37" name="椭圆 3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38"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39" name="组合 38"/>
          <p:cNvGrpSpPr/>
          <p:nvPr/>
        </p:nvGrpSpPr>
        <p:grpSpPr>
          <a:xfrm>
            <a:off x="3105080" y="1851670"/>
            <a:ext cx="432833" cy="432834"/>
            <a:chOff x="3491880" y="1274820"/>
            <a:chExt cx="432833" cy="432834"/>
          </a:xfrm>
        </p:grpSpPr>
        <p:sp>
          <p:nvSpPr>
            <p:cNvPr id="40"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41"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43" name="组合 42"/>
          <p:cNvGrpSpPr/>
          <p:nvPr/>
        </p:nvGrpSpPr>
        <p:grpSpPr>
          <a:xfrm>
            <a:off x="3753152" y="1851670"/>
            <a:ext cx="432833" cy="432834"/>
            <a:chOff x="4139952" y="1274820"/>
            <a:chExt cx="432833" cy="432834"/>
          </a:xfrm>
        </p:grpSpPr>
        <p:sp>
          <p:nvSpPr>
            <p:cNvPr id="51"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52"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spTree>
    <p:extLst>
      <p:ext uri="{BB962C8B-B14F-4D97-AF65-F5344CB8AC3E}">
        <p14:creationId xmlns:p14="http://schemas.microsoft.com/office/powerpoint/2010/main" val="2857819747"/>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41" presetClass="entr" presetSubtype="0" fill="hold" grpId="0" nodeType="click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5"/>
                                        </p:tgtEl>
                                        <p:attrNameLst>
                                          <p:attrName>ppt_y</p:attrName>
                                        </p:attrNameLst>
                                      </p:cBhvr>
                                      <p:tavLst>
                                        <p:tav tm="0">
                                          <p:val>
                                            <p:strVal val="#ppt_y"/>
                                          </p:val>
                                        </p:tav>
                                        <p:tav tm="100000">
                                          <p:val>
                                            <p:strVal val="#ppt_y"/>
                                          </p:val>
                                        </p:tav>
                                      </p:tavLst>
                                    </p:anim>
                                    <p:anim calcmode="lin" valueType="num">
                                      <p:cBhvr>
                                        <p:cTn id="1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wipe(down)">
                                      <p:cBhvr>
                                        <p:cTn id="26" dur="500"/>
                                        <p:tgtEl>
                                          <p:spTgt spid="29"/>
                                        </p:tgtEl>
                                      </p:cBhvr>
                                    </p:animEffect>
                                  </p:childTnLst>
                                </p:cTn>
                              </p:par>
                            </p:childTnLst>
                          </p:cTn>
                        </p:par>
                        <p:par>
                          <p:cTn id="27" fill="hold">
                            <p:stCondLst>
                              <p:cond delay="500"/>
                            </p:stCondLst>
                            <p:childTnLst>
                              <p:par>
                                <p:cTn id="28" presetID="53" presetClass="entr" presetSubtype="16" fill="hold" nodeType="afterEffect">
                                  <p:stCondLst>
                                    <p:cond delay="0"/>
                                  </p:stCondLst>
                                  <p:childTnLst>
                                    <p:set>
                                      <p:cBhvr>
                                        <p:cTn id="29" dur="1" fill="hold">
                                          <p:stCondLst>
                                            <p:cond delay="0"/>
                                          </p:stCondLst>
                                        </p:cTn>
                                        <p:tgtEl>
                                          <p:spTgt spid="39"/>
                                        </p:tgtEl>
                                        <p:attrNameLst>
                                          <p:attrName>style.visibility</p:attrName>
                                        </p:attrNameLst>
                                      </p:cBhvr>
                                      <p:to>
                                        <p:strVal val="visible"/>
                                      </p:to>
                                    </p:set>
                                    <p:anim calcmode="lin" valueType="num">
                                      <p:cBhvr>
                                        <p:cTn id="30" dur="500" fill="hold"/>
                                        <p:tgtEl>
                                          <p:spTgt spid="39"/>
                                        </p:tgtEl>
                                        <p:attrNameLst>
                                          <p:attrName>ppt_w</p:attrName>
                                        </p:attrNameLst>
                                      </p:cBhvr>
                                      <p:tavLst>
                                        <p:tav tm="0">
                                          <p:val>
                                            <p:fltVal val="0"/>
                                          </p:val>
                                        </p:tav>
                                        <p:tav tm="100000">
                                          <p:val>
                                            <p:strVal val="#ppt_w"/>
                                          </p:val>
                                        </p:tav>
                                      </p:tavLst>
                                    </p:anim>
                                    <p:anim calcmode="lin" valueType="num">
                                      <p:cBhvr>
                                        <p:cTn id="31" dur="500" fill="hold"/>
                                        <p:tgtEl>
                                          <p:spTgt spid="39"/>
                                        </p:tgtEl>
                                        <p:attrNameLst>
                                          <p:attrName>ppt_h</p:attrName>
                                        </p:attrNameLst>
                                      </p:cBhvr>
                                      <p:tavLst>
                                        <p:tav tm="0">
                                          <p:val>
                                            <p:fltVal val="0"/>
                                          </p:val>
                                        </p:tav>
                                        <p:tav tm="100000">
                                          <p:val>
                                            <p:strVal val="#ppt_h"/>
                                          </p:val>
                                        </p:tav>
                                      </p:tavLst>
                                    </p:anim>
                                    <p:animEffect transition="in" filter="fade">
                                      <p:cBhvr>
                                        <p:cTn id="32" dur="500"/>
                                        <p:tgtEl>
                                          <p:spTgt spid="39"/>
                                        </p:tgtEl>
                                      </p:cBhvr>
                                    </p:animEffect>
                                  </p:childTnLst>
                                </p:cTn>
                              </p:par>
                              <p:par>
                                <p:cTn id="33" presetID="53" presetClass="entr" presetSubtype="16" fill="hold" nodeType="withEffect">
                                  <p:stCondLst>
                                    <p:cond delay="200"/>
                                  </p:stCondLst>
                                  <p:childTnLst>
                                    <p:set>
                                      <p:cBhvr>
                                        <p:cTn id="34" dur="1" fill="hold">
                                          <p:stCondLst>
                                            <p:cond delay="0"/>
                                          </p:stCondLst>
                                        </p:cTn>
                                        <p:tgtEl>
                                          <p:spTgt spid="43"/>
                                        </p:tgtEl>
                                        <p:attrNameLst>
                                          <p:attrName>style.visibility</p:attrName>
                                        </p:attrNameLst>
                                      </p:cBhvr>
                                      <p:to>
                                        <p:strVal val="visible"/>
                                      </p:to>
                                    </p:set>
                                    <p:anim calcmode="lin" valueType="num">
                                      <p:cBhvr>
                                        <p:cTn id="35" dur="500" fill="hold"/>
                                        <p:tgtEl>
                                          <p:spTgt spid="43"/>
                                        </p:tgtEl>
                                        <p:attrNameLst>
                                          <p:attrName>ppt_w</p:attrName>
                                        </p:attrNameLst>
                                      </p:cBhvr>
                                      <p:tavLst>
                                        <p:tav tm="0">
                                          <p:val>
                                            <p:fltVal val="0"/>
                                          </p:val>
                                        </p:tav>
                                        <p:tav tm="100000">
                                          <p:val>
                                            <p:strVal val="#ppt_w"/>
                                          </p:val>
                                        </p:tav>
                                      </p:tavLst>
                                    </p:anim>
                                    <p:anim calcmode="lin" valueType="num">
                                      <p:cBhvr>
                                        <p:cTn id="36" dur="500" fill="hold"/>
                                        <p:tgtEl>
                                          <p:spTgt spid="43"/>
                                        </p:tgtEl>
                                        <p:attrNameLst>
                                          <p:attrName>ppt_h</p:attrName>
                                        </p:attrNameLst>
                                      </p:cBhvr>
                                      <p:tavLst>
                                        <p:tav tm="0">
                                          <p:val>
                                            <p:fltVal val="0"/>
                                          </p:val>
                                        </p:tav>
                                        <p:tav tm="100000">
                                          <p:val>
                                            <p:strVal val="#ppt_h"/>
                                          </p:val>
                                        </p:tav>
                                      </p:tavLst>
                                    </p:anim>
                                    <p:animEffect transition="in" filter="fade">
                                      <p:cBhvr>
                                        <p:cTn id="37" dur="500"/>
                                        <p:tgtEl>
                                          <p:spTgt spid="43"/>
                                        </p:tgtEl>
                                      </p:cBhvr>
                                    </p:animEffect>
                                  </p:childTnLst>
                                </p:cTn>
                              </p:par>
                              <p:par>
                                <p:cTn id="38" presetID="53" presetClass="entr" presetSubtype="16" fill="hold" nodeType="withEffect">
                                  <p:stCondLst>
                                    <p:cond delay="400"/>
                                  </p:stCondLst>
                                  <p:childTnLst>
                                    <p:set>
                                      <p:cBhvr>
                                        <p:cTn id="39" dur="1" fill="hold">
                                          <p:stCondLst>
                                            <p:cond delay="0"/>
                                          </p:stCondLst>
                                        </p:cTn>
                                        <p:tgtEl>
                                          <p:spTgt spid="33"/>
                                        </p:tgtEl>
                                        <p:attrNameLst>
                                          <p:attrName>style.visibility</p:attrName>
                                        </p:attrNameLst>
                                      </p:cBhvr>
                                      <p:to>
                                        <p:strVal val="visible"/>
                                      </p:to>
                                    </p:set>
                                    <p:anim calcmode="lin" valueType="num">
                                      <p:cBhvr>
                                        <p:cTn id="40" dur="500" fill="hold"/>
                                        <p:tgtEl>
                                          <p:spTgt spid="33"/>
                                        </p:tgtEl>
                                        <p:attrNameLst>
                                          <p:attrName>ppt_w</p:attrName>
                                        </p:attrNameLst>
                                      </p:cBhvr>
                                      <p:tavLst>
                                        <p:tav tm="0">
                                          <p:val>
                                            <p:fltVal val="0"/>
                                          </p:val>
                                        </p:tav>
                                        <p:tav tm="100000">
                                          <p:val>
                                            <p:strVal val="#ppt_w"/>
                                          </p:val>
                                        </p:tav>
                                      </p:tavLst>
                                    </p:anim>
                                    <p:anim calcmode="lin" valueType="num">
                                      <p:cBhvr>
                                        <p:cTn id="41" dur="500" fill="hold"/>
                                        <p:tgtEl>
                                          <p:spTgt spid="33"/>
                                        </p:tgtEl>
                                        <p:attrNameLst>
                                          <p:attrName>ppt_h</p:attrName>
                                        </p:attrNameLst>
                                      </p:cBhvr>
                                      <p:tavLst>
                                        <p:tav tm="0">
                                          <p:val>
                                            <p:fltVal val="0"/>
                                          </p:val>
                                        </p:tav>
                                        <p:tav tm="100000">
                                          <p:val>
                                            <p:strVal val="#ppt_h"/>
                                          </p:val>
                                        </p:tav>
                                      </p:tavLst>
                                    </p:anim>
                                    <p:animEffect transition="in" filter="fade">
                                      <p:cBhvr>
                                        <p:cTn id="42" dur="500"/>
                                        <p:tgtEl>
                                          <p:spTgt spid="33"/>
                                        </p:tgtEl>
                                      </p:cBhvr>
                                    </p:animEffect>
                                  </p:childTnLst>
                                </p:cTn>
                              </p:par>
                              <p:par>
                                <p:cTn id="43" presetID="53" presetClass="entr" presetSubtype="16" fill="hold" nodeType="withEffect">
                                  <p:stCondLst>
                                    <p:cond delay="600"/>
                                  </p:stCondLst>
                                  <p:childTnLst>
                                    <p:set>
                                      <p:cBhvr>
                                        <p:cTn id="44" dur="1" fill="hold">
                                          <p:stCondLst>
                                            <p:cond delay="0"/>
                                          </p:stCondLst>
                                        </p:cTn>
                                        <p:tgtEl>
                                          <p:spTgt spid="36"/>
                                        </p:tgtEl>
                                        <p:attrNameLst>
                                          <p:attrName>style.visibility</p:attrName>
                                        </p:attrNameLst>
                                      </p:cBhvr>
                                      <p:to>
                                        <p:strVal val="visible"/>
                                      </p:to>
                                    </p:set>
                                    <p:anim calcmode="lin" valueType="num">
                                      <p:cBhvr>
                                        <p:cTn id="45" dur="500" fill="hold"/>
                                        <p:tgtEl>
                                          <p:spTgt spid="36"/>
                                        </p:tgtEl>
                                        <p:attrNameLst>
                                          <p:attrName>ppt_w</p:attrName>
                                        </p:attrNameLst>
                                      </p:cBhvr>
                                      <p:tavLst>
                                        <p:tav tm="0">
                                          <p:val>
                                            <p:fltVal val="0"/>
                                          </p:val>
                                        </p:tav>
                                        <p:tav tm="100000">
                                          <p:val>
                                            <p:strVal val="#ppt_w"/>
                                          </p:val>
                                        </p:tav>
                                      </p:tavLst>
                                    </p:anim>
                                    <p:anim calcmode="lin" valueType="num">
                                      <p:cBhvr>
                                        <p:cTn id="46" dur="500" fill="hold"/>
                                        <p:tgtEl>
                                          <p:spTgt spid="36"/>
                                        </p:tgtEl>
                                        <p:attrNameLst>
                                          <p:attrName>ppt_h</p:attrName>
                                        </p:attrNameLst>
                                      </p:cBhvr>
                                      <p:tavLst>
                                        <p:tav tm="0">
                                          <p:val>
                                            <p:fltVal val="0"/>
                                          </p:val>
                                        </p:tav>
                                        <p:tav tm="100000">
                                          <p:val>
                                            <p:strVal val="#ppt_h"/>
                                          </p:val>
                                        </p:tav>
                                      </p:tavLst>
                                    </p:anim>
                                    <p:animEffect transition="in" filter="fade">
                                      <p:cBhvr>
                                        <p:cTn id="47" dur="500"/>
                                        <p:tgtEl>
                                          <p:spTgt spid="36"/>
                                        </p:tgtEl>
                                      </p:cBhvr>
                                    </p:animEffect>
                                  </p:childTnLst>
                                </p:cTn>
                              </p:par>
                              <p:par>
                                <p:cTn id="48" presetID="53" presetClass="entr" presetSubtype="16" fill="hold" nodeType="withEffect">
                                  <p:stCondLst>
                                    <p:cond delay="800"/>
                                  </p:stCondLst>
                                  <p:childTnLst>
                                    <p:set>
                                      <p:cBhvr>
                                        <p:cTn id="49" dur="1" fill="hold">
                                          <p:stCondLst>
                                            <p:cond delay="0"/>
                                          </p:stCondLst>
                                        </p:cTn>
                                        <p:tgtEl>
                                          <p:spTgt spid="30"/>
                                        </p:tgtEl>
                                        <p:attrNameLst>
                                          <p:attrName>style.visibility</p:attrName>
                                        </p:attrNameLst>
                                      </p:cBhvr>
                                      <p:to>
                                        <p:strVal val="visible"/>
                                      </p:to>
                                    </p:set>
                                    <p:anim calcmode="lin" valueType="num">
                                      <p:cBhvr>
                                        <p:cTn id="50" dur="500" fill="hold"/>
                                        <p:tgtEl>
                                          <p:spTgt spid="30"/>
                                        </p:tgtEl>
                                        <p:attrNameLst>
                                          <p:attrName>ppt_w</p:attrName>
                                        </p:attrNameLst>
                                      </p:cBhvr>
                                      <p:tavLst>
                                        <p:tav tm="0">
                                          <p:val>
                                            <p:fltVal val="0"/>
                                          </p:val>
                                        </p:tav>
                                        <p:tav tm="100000">
                                          <p:val>
                                            <p:strVal val="#ppt_w"/>
                                          </p:val>
                                        </p:tav>
                                      </p:tavLst>
                                    </p:anim>
                                    <p:anim calcmode="lin" valueType="num">
                                      <p:cBhvr>
                                        <p:cTn id="51" dur="500" fill="hold"/>
                                        <p:tgtEl>
                                          <p:spTgt spid="30"/>
                                        </p:tgtEl>
                                        <p:attrNameLst>
                                          <p:attrName>ppt_h</p:attrName>
                                        </p:attrNameLst>
                                      </p:cBhvr>
                                      <p:tavLst>
                                        <p:tav tm="0">
                                          <p:val>
                                            <p:fltVal val="0"/>
                                          </p:val>
                                        </p:tav>
                                        <p:tav tm="100000">
                                          <p:val>
                                            <p:strVal val="#ppt_h"/>
                                          </p:val>
                                        </p:tav>
                                      </p:tavLst>
                                    </p:anim>
                                    <p:animEffect transition="in" filter="fade">
                                      <p:cBhvr>
                                        <p:cTn id="5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2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功能总结</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AutoShape 2" descr="S_i = \frac{e^{V_i}}{\sum_j{e^{V_j}}}">
            <a:extLst>
              <a:ext uri="{FF2B5EF4-FFF2-40B4-BE49-F238E27FC236}">
                <a16:creationId xmlns:a16="http://schemas.microsoft.com/office/drawing/2014/main" id="{3D6E12A2-767E-42BA-ABB8-57D083A492B9}"/>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S_i = \frac{e^{V_i}}{\sum_j{e^{V_j}}}">
            <a:extLst>
              <a:ext uri="{FF2B5EF4-FFF2-40B4-BE49-F238E27FC236}">
                <a16:creationId xmlns:a16="http://schemas.microsoft.com/office/drawing/2014/main" id="{1017A403-0B94-4C6B-8991-983AA6E9B89C}"/>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64990255-843A-42BF-A48B-FD1A89CE8CAC}"/>
              </a:ext>
            </a:extLst>
          </p:cNvPr>
          <p:cNvSpPr txBox="1"/>
          <p:nvPr/>
        </p:nvSpPr>
        <p:spPr>
          <a:xfrm>
            <a:off x="323528" y="759897"/>
            <a:ext cx="8208912" cy="1812419"/>
          </a:xfrm>
          <a:prstGeom prst="rect">
            <a:avLst/>
          </a:prstGeom>
          <a:noFill/>
        </p:spPr>
        <p:txBody>
          <a:bodyPr wrap="square" rtlCol="0">
            <a:spAutoFit/>
          </a:bodyPr>
          <a:lstStyle/>
          <a:p>
            <a:pPr>
              <a:lnSpc>
                <a:spcPct val="200000"/>
              </a:lnSpc>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第一次展示</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随机游走</a:t>
            </a:r>
          </a:p>
          <a:p>
            <a:pPr marL="285750" indent="-285750">
              <a:lnSpc>
                <a:spcPct val="200000"/>
              </a:lnSpc>
              <a:buFont typeface="Arial" panose="020B0604020202020204" pitchFamily="34" charset="0"/>
              <a:buChar cha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自动走迷宫</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识别运动物体（基于超声波模块）</a:t>
            </a:r>
            <a:endParaRPr 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F732B13D-49C9-4A5E-9220-C68098A68552}"/>
              </a:ext>
            </a:extLst>
          </p:cNvPr>
          <p:cNvPicPr>
            <a:picLocks noChangeAspect="1"/>
          </p:cNvPicPr>
          <p:nvPr/>
        </p:nvPicPr>
        <p:blipFill>
          <a:blip r:embed="rId3"/>
          <a:stretch>
            <a:fillRect/>
          </a:stretch>
        </p:blipFill>
        <p:spPr>
          <a:xfrm>
            <a:off x="3923928" y="756687"/>
            <a:ext cx="3672408" cy="2065730"/>
          </a:xfrm>
          <a:prstGeom prst="rect">
            <a:avLst/>
          </a:prstGeom>
        </p:spPr>
      </p:pic>
      <p:sp>
        <p:nvSpPr>
          <p:cNvPr id="11" name="TextBox 10">
            <a:extLst>
              <a:ext uri="{FF2B5EF4-FFF2-40B4-BE49-F238E27FC236}">
                <a16:creationId xmlns:a16="http://schemas.microsoft.com/office/drawing/2014/main" id="{2E30A5B1-A59C-4455-BA9D-08A629B6C84E}"/>
              </a:ext>
            </a:extLst>
          </p:cNvPr>
          <p:cNvSpPr txBox="1"/>
          <p:nvPr/>
        </p:nvSpPr>
        <p:spPr>
          <a:xfrm>
            <a:off x="251520" y="2882869"/>
            <a:ext cx="8352928" cy="1446550"/>
          </a:xfrm>
          <a:prstGeom prst="rect">
            <a:avLst/>
          </a:prstGeom>
          <a:noFill/>
        </p:spPr>
        <p:txBody>
          <a:bodyPr wrap="square" rtlCol="0">
            <a:spAutoFit/>
          </a:bodyPr>
          <a:lstStyle/>
          <a:p>
            <a:pPr>
              <a:lnSpc>
                <a:spcPct val="200000"/>
              </a:lnSpc>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第二次展示</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运动小鼠追踪（</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SVM+HOG</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运动轨迹标注（光流法）</a:t>
            </a:r>
            <a:endParaRPr 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2" name="Picture 11">
            <a:extLst>
              <a:ext uri="{FF2B5EF4-FFF2-40B4-BE49-F238E27FC236}">
                <a16:creationId xmlns:a16="http://schemas.microsoft.com/office/drawing/2014/main" id="{FF60DAE5-9E3E-440C-AB24-60925113435B}"/>
              </a:ext>
            </a:extLst>
          </p:cNvPr>
          <p:cNvPicPr>
            <a:picLocks noChangeAspect="1"/>
          </p:cNvPicPr>
          <p:nvPr/>
        </p:nvPicPr>
        <p:blipFill>
          <a:blip r:embed="rId4"/>
          <a:stretch>
            <a:fillRect/>
          </a:stretch>
        </p:blipFill>
        <p:spPr>
          <a:xfrm>
            <a:off x="3923928" y="2974817"/>
            <a:ext cx="4140639" cy="2076091"/>
          </a:xfrm>
          <a:prstGeom prst="rect">
            <a:avLst/>
          </a:prstGeom>
        </p:spPr>
      </p:pic>
    </p:spTree>
    <p:extLst>
      <p:ext uri="{BB962C8B-B14F-4D97-AF65-F5344CB8AC3E}">
        <p14:creationId xmlns:p14="http://schemas.microsoft.com/office/powerpoint/2010/main" val="2843206667"/>
      </p:ext>
    </p:extLst>
  </p:cSld>
  <p:clrMapOvr>
    <a:masterClrMapping/>
  </p:clrMapOvr>
  <mc:AlternateContent xmlns:mc="http://schemas.openxmlformats.org/markup-compatibility/2006">
    <mc:Choice xmlns:p14="http://schemas.microsoft.com/office/powerpoint/2010/main" Requires="p14">
      <p:transition p14:dur="10" advClick="0" advTm="0"/>
    </mc:Choice>
    <mc:Fallback>
      <p:transition advClick="0" advTm="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857880" y="200199"/>
            <a:ext cx="2417976"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功能总结</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TextBox 1">
            <a:extLst>
              <a:ext uri="{FF2B5EF4-FFF2-40B4-BE49-F238E27FC236}">
                <a16:creationId xmlns:a16="http://schemas.microsoft.com/office/drawing/2014/main" id="{C46FC6B9-B56B-48E7-9BA6-F326C9CF78C5}"/>
              </a:ext>
            </a:extLst>
          </p:cNvPr>
          <p:cNvSpPr txBox="1"/>
          <p:nvPr/>
        </p:nvSpPr>
        <p:spPr>
          <a:xfrm>
            <a:off x="539552" y="843558"/>
            <a:ext cx="8031062" cy="2862322"/>
          </a:xfrm>
          <a:prstGeom prst="rect">
            <a:avLst/>
          </a:prstGeom>
          <a:noFill/>
        </p:spPr>
        <p:txBody>
          <a:bodyPr wrap="square" rtlCol="0">
            <a:spAutoFit/>
          </a:bodyPr>
          <a:lstStyle/>
          <a:p>
            <a:pPr>
              <a:lnSpc>
                <a:spcPct val="200000"/>
              </a:lnSpc>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第三次展示</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随机游走（基于摄像头双目测距）</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自动导航（</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CNN</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听主人命令（</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LSTM</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跟主人走（实时学习）</a:t>
            </a:r>
            <a:endParaRPr 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90B31A7F-D537-4183-9F39-5CAA1BBFF5C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093" t="6633" r="14293" b="11567"/>
          <a:stretch/>
        </p:blipFill>
        <p:spPr>
          <a:xfrm>
            <a:off x="4499992" y="951570"/>
            <a:ext cx="3940978" cy="3240360"/>
          </a:xfrm>
          <a:prstGeom prst="rect">
            <a:avLst/>
          </a:prstGeom>
        </p:spPr>
      </p:pic>
    </p:spTree>
    <p:extLst>
      <p:ext uri="{BB962C8B-B14F-4D97-AF65-F5344CB8AC3E}">
        <p14:creationId xmlns:p14="http://schemas.microsoft.com/office/powerpoint/2010/main" val="1813796135"/>
      </p:ext>
    </p:extLst>
  </p:cSld>
  <p:clrMapOvr>
    <a:masterClrMapping/>
  </p:clrMapOvr>
  <mc:AlternateContent xmlns:mc="http://schemas.openxmlformats.org/markup-compatibility/2006">
    <mc:Choice xmlns:p14="http://schemas.microsoft.com/office/powerpoint/2010/main" Requires="p14">
      <p:transition p14:dur="10" advClick="0" advTm="0"/>
    </mc:Choice>
    <mc:Fallback>
      <p:transition advClick="0" advTm="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339" y="8174"/>
            <a:ext cx="9144000" cy="31748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ectangle 3"/>
          <p:cNvSpPr txBox="1">
            <a:spLocks noChangeArrowheads="1"/>
          </p:cNvSpPr>
          <p:nvPr/>
        </p:nvSpPr>
        <p:spPr>
          <a:xfrm>
            <a:off x="1914420" y="1892174"/>
            <a:ext cx="5141491" cy="50244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b="1" dirty="0">
                <a:solidFill>
                  <a:schemeClr val="bg1"/>
                </a:solidFill>
                <a:latin typeface="微软雅黑" panose="020B0503020204020204" pitchFamily="34" charset="-122"/>
                <a:ea typeface="微软雅黑" panose="020B0503020204020204" pitchFamily="34" charset="-122"/>
              </a:rPr>
              <a:t>汇报完毕  感谢观看</a:t>
            </a:r>
          </a:p>
        </p:txBody>
      </p:sp>
      <p:cxnSp>
        <p:nvCxnSpPr>
          <p:cNvPr id="46" name="直接连接符 5"/>
          <p:cNvCxnSpPr>
            <a:cxnSpLocks noChangeShapeType="1"/>
          </p:cNvCxnSpPr>
          <p:nvPr/>
        </p:nvCxnSpPr>
        <p:spPr bwMode="auto">
          <a:xfrm flipH="1">
            <a:off x="3923928" y="2486603"/>
            <a:ext cx="4617801" cy="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矩形 47"/>
          <p:cNvSpPr/>
          <p:nvPr/>
        </p:nvSpPr>
        <p:spPr>
          <a:xfrm>
            <a:off x="3713979" y="1048359"/>
            <a:ext cx="1677364" cy="684793"/>
          </a:xfrm>
          <a:prstGeom prst="rect">
            <a:avLst/>
          </a:prstGeom>
        </p:spPr>
        <p:txBody>
          <a:bodyPr wrap="none" lIns="68571" tIns="34285" rIns="68571" bIns="34285">
            <a:spAutoFit/>
          </a:bodyPr>
          <a:lstStyle/>
          <a:p>
            <a:pPr algn="ctr"/>
            <a:r>
              <a:rPr lang="zh-CN" altLang="en-US" sz="4000" b="1" dirty="0">
                <a:solidFill>
                  <a:schemeClr val="bg1"/>
                </a:solidFill>
                <a:latin typeface="微软雅黑" pitchFamily="34" charset="-122"/>
                <a:ea typeface="微软雅黑" pitchFamily="34" charset="-122"/>
              </a:rPr>
              <a:t>第二组</a:t>
            </a:r>
            <a:endParaRPr lang="en-US" altLang="zh-CN" sz="4000" b="1" dirty="0">
              <a:solidFill>
                <a:schemeClr val="bg1"/>
              </a:solidFill>
              <a:latin typeface="微软雅黑" pitchFamily="34" charset="-122"/>
              <a:ea typeface="微软雅黑" pitchFamily="34" charset="-122"/>
            </a:endParaRPr>
          </a:p>
        </p:txBody>
      </p:sp>
      <p:grpSp>
        <p:nvGrpSpPr>
          <p:cNvPr id="49" name="组合 48"/>
          <p:cNvGrpSpPr/>
          <p:nvPr/>
        </p:nvGrpSpPr>
        <p:grpSpPr>
          <a:xfrm>
            <a:off x="8633370" y="4620835"/>
            <a:ext cx="432048" cy="432834"/>
            <a:chOff x="6084168" y="1274820"/>
            <a:chExt cx="432048" cy="432834"/>
          </a:xfrm>
        </p:grpSpPr>
        <p:sp>
          <p:nvSpPr>
            <p:cNvPr id="50" name="椭圆 22"/>
            <p:cNvSpPr>
              <a:spLocks noChangeArrowheads="1"/>
            </p:cNvSpPr>
            <p:nvPr/>
          </p:nvSpPr>
          <p:spPr bwMode="auto">
            <a:xfrm>
              <a:off x="6084168" y="1274820"/>
              <a:ext cx="432048" cy="432834"/>
            </a:xfrm>
            <a:prstGeom prst="ellipse">
              <a:avLst/>
            </a:prstGeom>
            <a:solidFill>
              <a:srgbClr val="92D050"/>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51"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a:extLst/>
          </p:spPr>
          <p:txBody>
            <a:bodyPr wrap="none" lIns="34290" tIns="17145" rIns="34290" bIns="17145" anchor="ctr"/>
            <a:lstStyle/>
            <a:p>
              <a:endParaRPr lang="en-US" dirty="0">
                <a:latin typeface="Roboto Light"/>
              </a:endParaRPr>
            </a:p>
          </p:txBody>
        </p:sp>
      </p:grpSp>
      <p:grpSp>
        <p:nvGrpSpPr>
          <p:cNvPr id="52" name="组合 51"/>
          <p:cNvGrpSpPr/>
          <p:nvPr/>
        </p:nvGrpSpPr>
        <p:grpSpPr>
          <a:xfrm>
            <a:off x="7337226" y="4621228"/>
            <a:ext cx="432048" cy="432048"/>
            <a:chOff x="4788024" y="1275213"/>
            <a:chExt cx="432048" cy="432048"/>
          </a:xfrm>
        </p:grpSpPr>
        <p:sp>
          <p:nvSpPr>
            <p:cNvPr id="53"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54"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a:extLst/>
          </p:spPr>
          <p:txBody>
            <a:bodyPr wrap="none" lIns="34290" tIns="17145" rIns="34290" bIns="17145" anchor="ctr"/>
            <a:lstStyle/>
            <a:p>
              <a:endParaRPr lang="en-US" dirty="0">
                <a:latin typeface="Roboto Light"/>
              </a:endParaRPr>
            </a:p>
          </p:txBody>
        </p:sp>
      </p:grpSp>
      <p:grpSp>
        <p:nvGrpSpPr>
          <p:cNvPr id="55" name="组合 54"/>
          <p:cNvGrpSpPr/>
          <p:nvPr/>
        </p:nvGrpSpPr>
        <p:grpSpPr>
          <a:xfrm>
            <a:off x="7985298" y="4620835"/>
            <a:ext cx="432833" cy="432834"/>
            <a:chOff x="5436096" y="1274820"/>
            <a:chExt cx="432833" cy="432834"/>
          </a:xfrm>
        </p:grpSpPr>
        <p:sp>
          <p:nvSpPr>
            <p:cNvPr id="56"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57"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a:extLst/>
          </p:spPr>
          <p:txBody>
            <a:bodyPr wrap="none" lIns="34290" tIns="17145" rIns="34290" bIns="17145" anchor="ctr"/>
            <a:lstStyle/>
            <a:p>
              <a:endParaRPr lang="en-US" dirty="0">
                <a:latin typeface="Roboto Light"/>
              </a:endParaRPr>
            </a:p>
          </p:txBody>
        </p:sp>
      </p:grpSp>
      <p:grpSp>
        <p:nvGrpSpPr>
          <p:cNvPr id="58" name="组合 57"/>
          <p:cNvGrpSpPr/>
          <p:nvPr/>
        </p:nvGrpSpPr>
        <p:grpSpPr>
          <a:xfrm>
            <a:off x="6041082" y="4620835"/>
            <a:ext cx="432833" cy="432834"/>
            <a:chOff x="3491880" y="1274820"/>
            <a:chExt cx="432833" cy="432834"/>
          </a:xfrm>
        </p:grpSpPr>
        <p:sp>
          <p:nvSpPr>
            <p:cNvPr id="59" name="椭圆 16"/>
            <p:cNvSpPr>
              <a:spLocks noChangeArrowheads="1"/>
            </p:cNvSpPr>
            <p:nvPr/>
          </p:nvSpPr>
          <p:spPr bwMode="auto">
            <a:xfrm>
              <a:off x="3491880" y="1274820"/>
              <a:ext cx="432833" cy="43283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60"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a:extLst/>
          </p:spPr>
          <p:txBody>
            <a:bodyPr wrap="none" lIns="34290" tIns="17145" rIns="34290" bIns="17145" anchor="ctr"/>
            <a:lstStyle/>
            <a:p>
              <a:endParaRPr lang="en-US" dirty="0">
                <a:latin typeface="Roboto Light"/>
              </a:endParaRPr>
            </a:p>
          </p:txBody>
        </p:sp>
      </p:grpSp>
      <p:grpSp>
        <p:nvGrpSpPr>
          <p:cNvPr id="61" name="组合 60"/>
          <p:cNvGrpSpPr/>
          <p:nvPr/>
        </p:nvGrpSpPr>
        <p:grpSpPr>
          <a:xfrm>
            <a:off x="6689154" y="4620835"/>
            <a:ext cx="432833" cy="432834"/>
            <a:chOff x="4139952" y="1274820"/>
            <a:chExt cx="432833" cy="432834"/>
          </a:xfrm>
        </p:grpSpPr>
        <p:sp>
          <p:nvSpPr>
            <p:cNvPr id="62"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63"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a:extLst/>
          </p:spPr>
          <p:txBody>
            <a:bodyPr wrap="none" lIns="34290" tIns="17145" rIns="34290" bIns="17145" anchor="ctr"/>
            <a:lstStyle/>
            <a:p>
              <a:endParaRPr lang="en-US" dirty="0">
                <a:latin typeface="Roboto Light"/>
              </a:endParaRPr>
            </a:p>
          </p:txBody>
        </p:sp>
      </p:grpSp>
    </p:spTree>
    <p:extLst>
      <p:ext uri="{BB962C8B-B14F-4D97-AF65-F5344CB8AC3E}">
        <p14:creationId xmlns:p14="http://schemas.microsoft.com/office/powerpoint/2010/main" val="884963254"/>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1000"/>
                                        <p:tgtEl>
                                          <p:spTgt spid="48"/>
                                        </p:tgtEl>
                                      </p:cBhvr>
                                    </p:animEffect>
                                    <p:anim calcmode="lin" valueType="num">
                                      <p:cBhvr>
                                        <p:cTn id="8" dur="1000" fill="hold"/>
                                        <p:tgtEl>
                                          <p:spTgt spid="48"/>
                                        </p:tgtEl>
                                        <p:attrNameLst>
                                          <p:attrName>ppt_x</p:attrName>
                                        </p:attrNameLst>
                                      </p:cBhvr>
                                      <p:tavLst>
                                        <p:tav tm="0">
                                          <p:val>
                                            <p:strVal val="#ppt_x"/>
                                          </p:val>
                                        </p:tav>
                                        <p:tav tm="100000">
                                          <p:val>
                                            <p:strVal val="#ppt_x"/>
                                          </p:val>
                                        </p:tav>
                                      </p:tavLst>
                                    </p:anim>
                                    <p:anim calcmode="lin" valueType="num">
                                      <p:cBhvr>
                                        <p:cTn id="9" dur="1000" fill="hold"/>
                                        <p:tgtEl>
                                          <p:spTgt spid="4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43"/>
                                        </p:tgtEl>
                                        <p:attrNameLst>
                                          <p:attrName>style.visibility</p:attrName>
                                        </p:attrNameLst>
                                      </p:cBhvr>
                                      <p:to>
                                        <p:strVal val="visible"/>
                                      </p:to>
                                    </p:set>
                                    <p:anim calcmode="lin" valueType="num">
                                      <p:cBhvr>
                                        <p:cTn id="13" dur="500" fill="hold"/>
                                        <p:tgtEl>
                                          <p:spTgt spid="43"/>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43"/>
                                        </p:tgtEl>
                                        <p:attrNameLst>
                                          <p:attrName>ppt_y</p:attrName>
                                        </p:attrNameLst>
                                      </p:cBhvr>
                                      <p:tavLst>
                                        <p:tav tm="0">
                                          <p:val>
                                            <p:strVal val="#ppt_y"/>
                                          </p:val>
                                        </p:tav>
                                        <p:tav tm="100000">
                                          <p:val>
                                            <p:strVal val="#ppt_y"/>
                                          </p:val>
                                        </p:tav>
                                      </p:tavLst>
                                    </p:anim>
                                    <p:anim calcmode="lin" valueType="num">
                                      <p:cBhvr>
                                        <p:cTn id="15" dur="500" fill="hold"/>
                                        <p:tgtEl>
                                          <p:spTgt spid="43"/>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43"/>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43"/>
                                        </p:tgtEl>
                                      </p:cBhvr>
                                    </p:animEffect>
                                  </p:childTnLst>
                                </p:cTn>
                              </p:par>
                            </p:childTnLst>
                          </p:cTn>
                        </p:par>
                        <p:par>
                          <p:cTn id="18" fill="hold">
                            <p:stCondLst>
                              <p:cond delay="1850"/>
                            </p:stCondLst>
                            <p:childTnLst>
                              <p:par>
                                <p:cTn id="19" presetID="22" presetClass="entr" presetSubtype="2" fill="hold" nodeType="after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wipe(right)">
                                      <p:cBhvr>
                                        <p:cTn id="21" dur="1000"/>
                                        <p:tgtEl>
                                          <p:spTgt spid="46"/>
                                        </p:tgtEl>
                                      </p:cBhvr>
                                    </p:animEffect>
                                  </p:childTnLst>
                                </p:cTn>
                              </p:par>
                            </p:childTnLst>
                          </p:cTn>
                        </p:par>
                        <p:par>
                          <p:cTn id="22" fill="hold">
                            <p:stCondLst>
                              <p:cond delay="2850"/>
                            </p:stCondLst>
                            <p:childTnLst>
                              <p:par>
                                <p:cTn id="23" presetID="53" presetClass="entr" presetSubtype="16" fill="hold" nodeType="afterEffect">
                                  <p:stCondLst>
                                    <p:cond delay="0"/>
                                  </p:stCondLst>
                                  <p:childTnLst>
                                    <p:set>
                                      <p:cBhvr>
                                        <p:cTn id="24" dur="1" fill="hold">
                                          <p:stCondLst>
                                            <p:cond delay="0"/>
                                          </p:stCondLst>
                                        </p:cTn>
                                        <p:tgtEl>
                                          <p:spTgt spid="58"/>
                                        </p:tgtEl>
                                        <p:attrNameLst>
                                          <p:attrName>style.visibility</p:attrName>
                                        </p:attrNameLst>
                                      </p:cBhvr>
                                      <p:to>
                                        <p:strVal val="visible"/>
                                      </p:to>
                                    </p:set>
                                    <p:anim calcmode="lin" valueType="num">
                                      <p:cBhvr>
                                        <p:cTn id="25" dur="500" fill="hold"/>
                                        <p:tgtEl>
                                          <p:spTgt spid="58"/>
                                        </p:tgtEl>
                                        <p:attrNameLst>
                                          <p:attrName>ppt_w</p:attrName>
                                        </p:attrNameLst>
                                      </p:cBhvr>
                                      <p:tavLst>
                                        <p:tav tm="0">
                                          <p:val>
                                            <p:fltVal val="0"/>
                                          </p:val>
                                        </p:tav>
                                        <p:tav tm="100000">
                                          <p:val>
                                            <p:strVal val="#ppt_w"/>
                                          </p:val>
                                        </p:tav>
                                      </p:tavLst>
                                    </p:anim>
                                    <p:anim calcmode="lin" valueType="num">
                                      <p:cBhvr>
                                        <p:cTn id="26" dur="500" fill="hold"/>
                                        <p:tgtEl>
                                          <p:spTgt spid="58"/>
                                        </p:tgtEl>
                                        <p:attrNameLst>
                                          <p:attrName>ppt_h</p:attrName>
                                        </p:attrNameLst>
                                      </p:cBhvr>
                                      <p:tavLst>
                                        <p:tav tm="0">
                                          <p:val>
                                            <p:fltVal val="0"/>
                                          </p:val>
                                        </p:tav>
                                        <p:tav tm="100000">
                                          <p:val>
                                            <p:strVal val="#ppt_h"/>
                                          </p:val>
                                        </p:tav>
                                      </p:tavLst>
                                    </p:anim>
                                    <p:animEffect transition="in" filter="fade">
                                      <p:cBhvr>
                                        <p:cTn id="27" dur="500"/>
                                        <p:tgtEl>
                                          <p:spTgt spid="58"/>
                                        </p:tgtEl>
                                      </p:cBhvr>
                                    </p:animEffect>
                                  </p:childTnLst>
                                </p:cTn>
                              </p:par>
                              <p:par>
                                <p:cTn id="28" presetID="53" presetClass="entr" presetSubtype="16" fill="hold" nodeType="withEffect">
                                  <p:stCondLst>
                                    <p:cond delay="200"/>
                                  </p:stCondLst>
                                  <p:childTnLst>
                                    <p:set>
                                      <p:cBhvr>
                                        <p:cTn id="29" dur="1" fill="hold">
                                          <p:stCondLst>
                                            <p:cond delay="0"/>
                                          </p:stCondLst>
                                        </p:cTn>
                                        <p:tgtEl>
                                          <p:spTgt spid="61"/>
                                        </p:tgtEl>
                                        <p:attrNameLst>
                                          <p:attrName>style.visibility</p:attrName>
                                        </p:attrNameLst>
                                      </p:cBhvr>
                                      <p:to>
                                        <p:strVal val="visible"/>
                                      </p:to>
                                    </p:set>
                                    <p:anim calcmode="lin" valueType="num">
                                      <p:cBhvr>
                                        <p:cTn id="30" dur="500" fill="hold"/>
                                        <p:tgtEl>
                                          <p:spTgt spid="61"/>
                                        </p:tgtEl>
                                        <p:attrNameLst>
                                          <p:attrName>ppt_w</p:attrName>
                                        </p:attrNameLst>
                                      </p:cBhvr>
                                      <p:tavLst>
                                        <p:tav tm="0">
                                          <p:val>
                                            <p:fltVal val="0"/>
                                          </p:val>
                                        </p:tav>
                                        <p:tav tm="100000">
                                          <p:val>
                                            <p:strVal val="#ppt_w"/>
                                          </p:val>
                                        </p:tav>
                                      </p:tavLst>
                                    </p:anim>
                                    <p:anim calcmode="lin" valueType="num">
                                      <p:cBhvr>
                                        <p:cTn id="31" dur="500" fill="hold"/>
                                        <p:tgtEl>
                                          <p:spTgt spid="61"/>
                                        </p:tgtEl>
                                        <p:attrNameLst>
                                          <p:attrName>ppt_h</p:attrName>
                                        </p:attrNameLst>
                                      </p:cBhvr>
                                      <p:tavLst>
                                        <p:tav tm="0">
                                          <p:val>
                                            <p:fltVal val="0"/>
                                          </p:val>
                                        </p:tav>
                                        <p:tav tm="100000">
                                          <p:val>
                                            <p:strVal val="#ppt_h"/>
                                          </p:val>
                                        </p:tav>
                                      </p:tavLst>
                                    </p:anim>
                                    <p:animEffect transition="in" filter="fade">
                                      <p:cBhvr>
                                        <p:cTn id="32" dur="500"/>
                                        <p:tgtEl>
                                          <p:spTgt spid="61"/>
                                        </p:tgtEl>
                                      </p:cBhvr>
                                    </p:animEffect>
                                  </p:childTnLst>
                                </p:cTn>
                              </p:par>
                              <p:par>
                                <p:cTn id="33" presetID="53" presetClass="entr" presetSubtype="16" fill="hold" nodeType="withEffect">
                                  <p:stCondLst>
                                    <p:cond delay="400"/>
                                  </p:stCondLst>
                                  <p:childTnLst>
                                    <p:set>
                                      <p:cBhvr>
                                        <p:cTn id="34" dur="1" fill="hold">
                                          <p:stCondLst>
                                            <p:cond delay="0"/>
                                          </p:stCondLst>
                                        </p:cTn>
                                        <p:tgtEl>
                                          <p:spTgt spid="52"/>
                                        </p:tgtEl>
                                        <p:attrNameLst>
                                          <p:attrName>style.visibility</p:attrName>
                                        </p:attrNameLst>
                                      </p:cBhvr>
                                      <p:to>
                                        <p:strVal val="visible"/>
                                      </p:to>
                                    </p:set>
                                    <p:anim calcmode="lin" valueType="num">
                                      <p:cBhvr>
                                        <p:cTn id="35" dur="500" fill="hold"/>
                                        <p:tgtEl>
                                          <p:spTgt spid="52"/>
                                        </p:tgtEl>
                                        <p:attrNameLst>
                                          <p:attrName>ppt_w</p:attrName>
                                        </p:attrNameLst>
                                      </p:cBhvr>
                                      <p:tavLst>
                                        <p:tav tm="0">
                                          <p:val>
                                            <p:fltVal val="0"/>
                                          </p:val>
                                        </p:tav>
                                        <p:tav tm="100000">
                                          <p:val>
                                            <p:strVal val="#ppt_w"/>
                                          </p:val>
                                        </p:tav>
                                      </p:tavLst>
                                    </p:anim>
                                    <p:anim calcmode="lin" valueType="num">
                                      <p:cBhvr>
                                        <p:cTn id="36" dur="500" fill="hold"/>
                                        <p:tgtEl>
                                          <p:spTgt spid="52"/>
                                        </p:tgtEl>
                                        <p:attrNameLst>
                                          <p:attrName>ppt_h</p:attrName>
                                        </p:attrNameLst>
                                      </p:cBhvr>
                                      <p:tavLst>
                                        <p:tav tm="0">
                                          <p:val>
                                            <p:fltVal val="0"/>
                                          </p:val>
                                        </p:tav>
                                        <p:tav tm="100000">
                                          <p:val>
                                            <p:strVal val="#ppt_h"/>
                                          </p:val>
                                        </p:tav>
                                      </p:tavLst>
                                    </p:anim>
                                    <p:animEffect transition="in" filter="fade">
                                      <p:cBhvr>
                                        <p:cTn id="37" dur="500"/>
                                        <p:tgtEl>
                                          <p:spTgt spid="52"/>
                                        </p:tgtEl>
                                      </p:cBhvr>
                                    </p:animEffect>
                                  </p:childTnLst>
                                </p:cTn>
                              </p:par>
                              <p:par>
                                <p:cTn id="38" presetID="53" presetClass="entr" presetSubtype="16" fill="hold" nodeType="withEffect">
                                  <p:stCondLst>
                                    <p:cond delay="600"/>
                                  </p:stCondLst>
                                  <p:childTnLst>
                                    <p:set>
                                      <p:cBhvr>
                                        <p:cTn id="39" dur="1" fill="hold">
                                          <p:stCondLst>
                                            <p:cond delay="0"/>
                                          </p:stCondLst>
                                        </p:cTn>
                                        <p:tgtEl>
                                          <p:spTgt spid="55"/>
                                        </p:tgtEl>
                                        <p:attrNameLst>
                                          <p:attrName>style.visibility</p:attrName>
                                        </p:attrNameLst>
                                      </p:cBhvr>
                                      <p:to>
                                        <p:strVal val="visible"/>
                                      </p:to>
                                    </p:set>
                                    <p:anim calcmode="lin" valueType="num">
                                      <p:cBhvr>
                                        <p:cTn id="40" dur="500" fill="hold"/>
                                        <p:tgtEl>
                                          <p:spTgt spid="55"/>
                                        </p:tgtEl>
                                        <p:attrNameLst>
                                          <p:attrName>ppt_w</p:attrName>
                                        </p:attrNameLst>
                                      </p:cBhvr>
                                      <p:tavLst>
                                        <p:tav tm="0">
                                          <p:val>
                                            <p:fltVal val="0"/>
                                          </p:val>
                                        </p:tav>
                                        <p:tav tm="100000">
                                          <p:val>
                                            <p:strVal val="#ppt_w"/>
                                          </p:val>
                                        </p:tav>
                                      </p:tavLst>
                                    </p:anim>
                                    <p:anim calcmode="lin" valueType="num">
                                      <p:cBhvr>
                                        <p:cTn id="41" dur="500" fill="hold"/>
                                        <p:tgtEl>
                                          <p:spTgt spid="55"/>
                                        </p:tgtEl>
                                        <p:attrNameLst>
                                          <p:attrName>ppt_h</p:attrName>
                                        </p:attrNameLst>
                                      </p:cBhvr>
                                      <p:tavLst>
                                        <p:tav tm="0">
                                          <p:val>
                                            <p:fltVal val="0"/>
                                          </p:val>
                                        </p:tav>
                                        <p:tav tm="100000">
                                          <p:val>
                                            <p:strVal val="#ppt_h"/>
                                          </p:val>
                                        </p:tav>
                                      </p:tavLst>
                                    </p:anim>
                                    <p:animEffect transition="in" filter="fade">
                                      <p:cBhvr>
                                        <p:cTn id="42" dur="500"/>
                                        <p:tgtEl>
                                          <p:spTgt spid="55"/>
                                        </p:tgtEl>
                                      </p:cBhvr>
                                    </p:animEffect>
                                  </p:childTnLst>
                                </p:cTn>
                              </p:par>
                              <p:par>
                                <p:cTn id="43" presetID="53" presetClass="entr" presetSubtype="16" fill="hold" nodeType="withEffect">
                                  <p:stCondLst>
                                    <p:cond delay="800"/>
                                  </p:stCondLst>
                                  <p:childTnLst>
                                    <p:set>
                                      <p:cBhvr>
                                        <p:cTn id="44" dur="1" fill="hold">
                                          <p:stCondLst>
                                            <p:cond delay="0"/>
                                          </p:stCondLst>
                                        </p:cTn>
                                        <p:tgtEl>
                                          <p:spTgt spid="49"/>
                                        </p:tgtEl>
                                        <p:attrNameLst>
                                          <p:attrName>style.visibility</p:attrName>
                                        </p:attrNameLst>
                                      </p:cBhvr>
                                      <p:to>
                                        <p:strVal val="visible"/>
                                      </p:to>
                                    </p:set>
                                    <p:anim calcmode="lin" valueType="num">
                                      <p:cBhvr>
                                        <p:cTn id="45" dur="500" fill="hold"/>
                                        <p:tgtEl>
                                          <p:spTgt spid="49"/>
                                        </p:tgtEl>
                                        <p:attrNameLst>
                                          <p:attrName>ppt_w</p:attrName>
                                        </p:attrNameLst>
                                      </p:cBhvr>
                                      <p:tavLst>
                                        <p:tav tm="0">
                                          <p:val>
                                            <p:fltVal val="0"/>
                                          </p:val>
                                        </p:tav>
                                        <p:tav tm="100000">
                                          <p:val>
                                            <p:strVal val="#ppt_w"/>
                                          </p:val>
                                        </p:tav>
                                      </p:tavLst>
                                    </p:anim>
                                    <p:anim calcmode="lin" valueType="num">
                                      <p:cBhvr>
                                        <p:cTn id="46" dur="500" fill="hold"/>
                                        <p:tgtEl>
                                          <p:spTgt spid="49"/>
                                        </p:tgtEl>
                                        <p:attrNameLst>
                                          <p:attrName>ppt_h</p:attrName>
                                        </p:attrNameLst>
                                      </p:cBhvr>
                                      <p:tavLst>
                                        <p:tav tm="0">
                                          <p:val>
                                            <p:fltVal val="0"/>
                                          </p:val>
                                        </p:tav>
                                        <p:tav tm="100000">
                                          <p:val>
                                            <p:strVal val="#ppt_h"/>
                                          </p:val>
                                        </p:tav>
                                      </p:tavLst>
                                    </p:anim>
                                    <p:animEffect transition="in" filter="fade">
                                      <p:cBhvr>
                                        <p:cTn id="4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utoUpdateAnimBg="0"/>
      <p:bldP spid="4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707654"/>
            <a:ext cx="2448272" cy="20162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10451" y="1930936"/>
            <a:ext cx="1627369" cy="1569660"/>
          </a:xfrm>
          <a:prstGeom prst="rect">
            <a:avLst/>
          </a:prstGeom>
          <a:noFill/>
        </p:spPr>
        <p:txBody>
          <a:bodyPr wrap="none" rtlCol="0">
            <a:spAutoFit/>
          </a:bodyPr>
          <a:lstStyle/>
          <a:p>
            <a:r>
              <a:rPr lang="en-US" altLang="zh-CN" sz="9600" dirty="0">
                <a:solidFill>
                  <a:schemeClr val="bg1"/>
                </a:solidFill>
                <a:latin typeface="微软雅黑" panose="020B0503020204020204" pitchFamily="34" charset="-122"/>
                <a:ea typeface="微软雅黑" panose="020B0503020204020204" pitchFamily="34" charset="-122"/>
              </a:rPr>
              <a:t>01</a:t>
            </a:r>
            <a:endParaRPr lang="zh-CN" altLang="en-US" sz="9600"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549584" y="2423377"/>
            <a:ext cx="4160113" cy="584775"/>
          </a:xfrm>
          <a:prstGeom prst="rect">
            <a:avLst/>
          </a:prstGeom>
          <a:noFill/>
        </p:spPr>
        <p:txBody>
          <a:bodyPr wrap="none" rtlCol="0">
            <a:spAutoFit/>
          </a:bodyPr>
          <a:lstStyle/>
          <a:p>
            <a:r>
              <a:rPr lang="en-US" altLang="zh-CN" sz="3200" b="1" dirty="0" err="1">
                <a:solidFill>
                  <a:schemeClr val="tx1">
                    <a:lumMod val="75000"/>
                    <a:lumOff val="25000"/>
                  </a:schemeClr>
                </a:solidFill>
                <a:latin typeface="微软雅黑" panose="020B0503020204020204" pitchFamily="34" charset="-122"/>
                <a:ea typeface="微软雅黑" panose="020B0503020204020204" pitchFamily="34" charset="-122"/>
              </a:rPr>
              <a:t>DeepAI</a:t>
            </a:r>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rPr>
              <a:t> Car</a:t>
            </a: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rPr>
              <a:t>功能概述</a:t>
            </a:r>
            <a:endParaRPr lang="en-GB" altLang="zh-CN" sz="3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矩形 28"/>
          <p:cNvSpPr/>
          <p:nvPr/>
        </p:nvSpPr>
        <p:spPr>
          <a:xfrm>
            <a:off x="6731657" y="1707653"/>
            <a:ext cx="2448272" cy="20162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5697368" y="1851670"/>
            <a:ext cx="432048" cy="432834"/>
            <a:chOff x="6084168" y="1274820"/>
            <a:chExt cx="432048" cy="432834"/>
          </a:xfrm>
        </p:grpSpPr>
        <p:sp>
          <p:nvSpPr>
            <p:cNvPr id="31"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32"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33" name="组合 32"/>
          <p:cNvGrpSpPr/>
          <p:nvPr/>
        </p:nvGrpSpPr>
        <p:grpSpPr>
          <a:xfrm>
            <a:off x="4401224" y="1852063"/>
            <a:ext cx="432048" cy="432048"/>
            <a:chOff x="4788024" y="1275213"/>
            <a:chExt cx="432048" cy="432048"/>
          </a:xfrm>
        </p:grpSpPr>
        <p:sp>
          <p:nvSpPr>
            <p:cNvPr id="34"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35"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36" name="组合 35"/>
          <p:cNvGrpSpPr/>
          <p:nvPr/>
        </p:nvGrpSpPr>
        <p:grpSpPr>
          <a:xfrm>
            <a:off x="5049296" y="1851670"/>
            <a:ext cx="432833" cy="432834"/>
            <a:chOff x="5436096" y="1274820"/>
            <a:chExt cx="432833" cy="432834"/>
          </a:xfrm>
        </p:grpSpPr>
        <p:sp>
          <p:nvSpPr>
            <p:cNvPr id="37" name="椭圆 3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38"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39" name="组合 38"/>
          <p:cNvGrpSpPr/>
          <p:nvPr/>
        </p:nvGrpSpPr>
        <p:grpSpPr>
          <a:xfrm>
            <a:off x="3105080" y="1851670"/>
            <a:ext cx="432833" cy="432834"/>
            <a:chOff x="3491880" y="1274820"/>
            <a:chExt cx="432833" cy="432834"/>
          </a:xfrm>
        </p:grpSpPr>
        <p:sp>
          <p:nvSpPr>
            <p:cNvPr id="40"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41"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43" name="组合 42"/>
          <p:cNvGrpSpPr/>
          <p:nvPr/>
        </p:nvGrpSpPr>
        <p:grpSpPr>
          <a:xfrm>
            <a:off x="3753152" y="1851670"/>
            <a:ext cx="432833" cy="432834"/>
            <a:chOff x="4139952" y="1274820"/>
            <a:chExt cx="432833" cy="432834"/>
          </a:xfrm>
        </p:grpSpPr>
        <p:sp>
          <p:nvSpPr>
            <p:cNvPr id="51"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52"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spTree>
    <p:extLst>
      <p:ext uri="{BB962C8B-B14F-4D97-AF65-F5344CB8AC3E}">
        <p14:creationId xmlns:p14="http://schemas.microsoft.com/office/powerpoint/2010/main" val="1887288344"/>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41" presetClass="entr" presetSubtype="0" fill="hold" grpId="0" nodeType="click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5"/>
                                        </p:tgtEl>
                                        <p:attrNameLst>
                                          <p:attrName>ppt_y</p:attrName>
                                        </p:attrNameLst>
                                      </p:cBhvr>
                                      <p:tavLst>
                                        <p:tav tm="0">
                                          <p:val>
                                            <p:strVal val="#ppt_y"/>
                                          </p:val>
                                        </p:tav>
                                        <p:tav tm="100000">
                                          <p:val>
                                            <p:strVal val="#ppt_y"/>
                                          </p:val>
                                        </p:tav>
                                      </p:tavLst>
                                    </p:anim>
                                    <p:anim calcmode="lin" valueType="num">
                                      <p:cBhvr>
                                        <p:cTn id="1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wipe(down)">
                                      <p:cBhvr>
                                        <p:cTn id="26" dur="500"/>
                                        <p:tgtEl>
                                          <p:spTgt spid="29"/>
                                        </p:tgtEl>
                                      </p:cBhvr>
                                    </p:animEffect>
                                  </p:childTnLst>
                                </p:cTn>
                              </p:par>
                            </p:childTnLst>
                          </p:cTn>
                        </p:par>
                        <p:par>
                          <p:cTn id="27" fill="hold">
                            <p:stCondLst>
                              <p:cond delay="500"/>
                            </p:stCondLst>
                            <p:childTnLst>
                              <p:par>
                                <p:cTn id="28" presetID="53" presetClass="entr" presetSubtype="16" fill="hold" nodeType="afterEffect">
                                  <p:stCondLst>
                                    <p:cond delay="0"/>
                                  </p:stCondLst>
                                  <p:childTnLst>
                                    <p:set>
                                      <p:cBhvr>
                                        <p:cTn id="29" dur="1" fill="hold">
                                          <p:stCondLst>
                                            <p:cond delay="0"/>
                                          </p:stCondLst>
                                        </p:cTn>
                                        <p:tgtEl>
                                          <p:spTgt spid="39"/>
                                        </p:tgtEl>
                                        <p:attrNameLst>
                                          <p:attrName>style.visibility</p:attrName>
                                        </p:attrNameLst>
                                      </p:cBhvr>
                                      <p:to>
                                        <p:strVal val="visible"/>
                                      </p:to>
                                    </p:set>
                                    <p:anim calcmode="lin" valueType="num">
                                      <p:cBhvr>
                                        <p:cTn id="30" dur="500" fill="hold"/>
                                        <p:tgtEl>
                                          <p:spTgt spid="39"/>
                                        </p:tgtEl>
                                        <p:attrNameLst>
                                          <p:attrName>ppt_w</p:attrName>
                                        </p:attrNameLst>
                                      </p:cBhvr>
                                      <p:tavLst>
                                        <p:tav tm="0">
                                          <p:val>
                                            <p:fltVal val="0"/>
                                          </p:val>
                                        </p:tav>
                                        <p:tav tm="100000">
                                          <p:val>
                                            <p:strVal val="#ppt_w"/>
                                          </p:val>
                                        </p:tav>
                                      </p:tavLst>
                                    </p:anim>
                                    <p:anim calcmode="lin" valueType="num">
                                      <p:cBhvr>
                                        <p:cTn id="31" dur="500" fill="hold"/>
                                        <p:tgtEl>
                                          <p:spTgt spid="39"/>
                                        </p:tgtEl>
                                        <p:attrNameLst>
                                          <p:attrName>ppt_h</p:attrName>
                                        </p:attrNameLst>
                                      </p:cBhvr>
                                      <p:tavLst>
                                        <p:tav tm="0">
                                          <p:val>
                                            <p:fltVal val="0"/>
                                          </p:val>
                                        </p:tav>
                                        <p:tav tm="100000">
                                          <p:val>
                                            <p:strVal val="#ppt_h"/>
                                          </p:val>
                                        </p:tav>
                                      </p:tavLst>
                                    </p:anim>
                                    <p:animEffect transition="in" filter="fade">
                                      <p:cBhvr>
                                        <p:cTn id="32" dur="500"/>
                                        <p:tgtEl>
                                          <p:spTgt spid="39"/>
                                        </p:tgtEl>
                                      </p:cBhvr>
                                    </p:animEffect>
                                  </p:childTnLst>
                                </p:cTn>
                              </p:par>
                              <p:par>
                                <p:cTn id="33" presetID="53" presetClass="entr" presetSubtype="16" fill="hold" nodeType="withEffect">
                                  <p:stCondLst>
                                    <p:cond delay="200"/>
                                  </p:stCondLst>
                                  <p:childTnLst>
                                    <p:set>
                                      <p:cBhvr>
                                        <p:cTn id="34" dur="1" fill="hold">
                                          <p:stCondLst>
                                            <p:cond delay="0"/>
                                          </p:stCondLst>
                                        </p:cTn>
                                        <p:tgtEl>
                                          <p:spTgt spid="43"/>
                                        </p:tgtEl>
                                        <p:attrNameLst>
                                          <p:attrName>style.visibility</p:attrName>
                                        </p:attrNameLst>
                                      </p:cBhvr>
                                      <p:to>
                                        <p:strVal val="visible"/>
                                      </p:to>
                                    </p:set>
                                    <p:anim calcmode="lin" valueType="num">
                                      <p:cBhvr>
                                        <p:cTn id="35" dur="500" fill="hold"/>
                                        <p:tgtEl>
                                          <p:spTgt spid="43"/>
                                        </p:tgtEl>
                                        <p:attrNameLst>
                                          <p:attrName>ppt_w</p:attrName>
                                        </p:attrNameLst>
                                      </p:cBhvr>
                                      <p:tavLst>
                                        <p:tav tm="0">
                                          <p:val>
                                            <p:fltVal val="0"/>
                                          </p:val>
                                        </p:tav>
                                        <p:tav tm="100000">
                                          <p:val>
                                            <p:strVal val="#ppt_w"/>
                                          </p:val>
                                        </p:tav>
                                      </p:tavLst>
                                    </p:anim>
                                    <p:anim calcmode="lin" valueType="num">
                                      <p:cBhvr>
                                        <p:cTn id="36" dur="500" fill="hold"/>
                                        <p:tgtEl>
                                          <p:spTgt spid="43"/>
                                        </p:tgtEl>
                                        <p:attrNameLst>
                                          <p:attrName>ppt_h</p:attrName>
                                        </p:attrNameLst>
                                      </p:cBhvr>
                                      <p:tavLst>
                                        <p:tav tm="0">
                                          <p:val>
                                            <p:fltVal val="0"/>
                                          </p:val>
                                        </p:tav>
                                        <p:tav tm="100000">
                                          <p:val>
                                            <p:strVal val="#ppt_h"/>
                                          </p:val>
                                        </p:tav>
                                      </p:tavLst>
                                    </p:anim>
                                    <p:animEffect transition="in" filter="fade">
                                      <p:cBhvr>
                                        <p:cTn id="37" dur="500"/>
                                        <p:tgtEl>
                                          <p:spTgt spid="43"/>
                                        </p:tgtEl>
                                      </p:cBhvr>
                                    </p:animEffect>
                                  </p:childTnLst>
                                </p:cTn>
                              </p:par>
                              <p:par>
                                <p:cTn id="38" presetID="53" presetClass="entr" presetSubtype="16" fill="hold" nodeType="withEffect">
                                  <p:stCondLst>
                                    <p:cond delay="400"/>
                                  </p:stCondLst>
                                  <p:childTnLst>
                                    <p:set>
                                      <p:cBhvr>
                                        <p:cTn id="39" dur="1" fill="hold">
                                          <p:stCondLst>
                                            <p:cond delay="0"/>
                                          </p:stCondLst>
                                        </p:cTn>
                                        <p:tgtEl>
                                          <p:spTgt spid="33"/>
                                        </p:tgtEl>
                                        <p:attrNameLst>
                                          <p:attrName>style.visibility</p:attrName>
                                        </p:attrNameLst>
                                      </p:cBhvr>
                                      <p:to>
                                        <p:strVal val="visible"/>
                                      </p:to>
                                    </p:set>
                                    <p:anim calcmode="lin" valueType="num">
                                      <p:cBhvr>
                                        <p:cTn id="40" dur="500" fill="hold"/>
                                        <p:tgtEl>
                                          <p:spTgt spid="33"/>
                                        </p:tgtEl>
                                        <p:attrNameLst>
                                          <p:attrName>ppt_w</p:attrName>
                                        </p:attrNameLst>
                                      </p:cBhvr>
                                      <p:tavLst>
                                        <p:tav tm="0">
                                          <p:val>
                                            <p:fltVal val="0"/>
                                          </p:val>
                                        </p:tav>
                                        <p:tav tm="100000">
                                          <p:val>
                                            <p:strVal val="#ppt_w"/>
                                          </p:val>
                                        </p:tav>
                                      </p:tavLst>
                                    </p:anim>
                                    <p:anim calcmode="lin" valueType="num">
                                      <p:cBhvr>
                                        <p:cTn id="41" dur="500" fill="hold"/>
                                        <p:tgtEl>
                                          <p:spTgt spid="33"/>
                                        </p:tgtEl>
                                        <p:attrNameLst>
                                          <p:attrName>ppt_h</p:attrName>
                                        </p:attrNameLst>
                                      </p:cBhvr>
                                      <p:tavLst>
                                        <p:tav tm="0">
                                          <p:val>
                                            <p:fltVal val="0"/>
                                          </p:val>
                                        </p:tav>
                                        <p:tav tm="100000">
                                          <p:val>
                                            <p:strVal val="#ppt_h"/>
                                          </p:val>
                                        </p:tav>
                                      </p:tavLst>
                                    </p:anim>
                                    <p:animEffect transition="in" filter="fade">
                                      <p:cBhvr>
                                        <p:cTn id="42" dur="500"/>
                                        <p:tgtEl>
                                          <p:spTgt spid="33"/>
                                        </p:tgtEl>
                                      </p:cBhvr>
                                    </p:animEffect>
                                  </p:childTnLst>
                                </p:cTn>
                              </p:par>
                              <p:par>
                                <p:cTn id="43" presetID="53" presetClass="entr" presetSubtype="16" fill="hold" nodeType="withEffect">
                                  <p:stCondLst>
                                    <p:cond delay="600"/>
                                  </p:stCondLst>
                                  <p:childTnLst>
                                    <p:set>
                                      <p:cBhvr>
                                        <p:cTn id="44" dur="1" fill="hold">
                                          <p:stCondLst>
                                            <p:cond delay="0"/>
                                          </p:stCondLst>
                                        </p:cTn>
                                        <p:tgtEl>
                                          <p:spTgt spid="36"/>
                                        </p:tgtEl>
                                        <p:attrNameLst>
                                          <p:attrName>style.visibility</p:attrName>
                                        </p:attrNameLst>
                                      </p:cBhvr>
                                      <p:to>
                                        <p:strVal val="visible"/>
                                      </p:to>
                                    </p:set>
                                    <p:anim calcmode="lin" valueType="num">
                                      <p:cBhvr>
                                        <p:cTn id="45" dur="500" fill="hold"/>
                                        <p:tgtEl>
                                          <p:spTgt spid="36"/>
                                        </p:tgtEl>
                                        <p:attrNameLst>
                                          <p:attrName>ppt_w</p:attrName>
                                        </p:attrNameLst>
                                      </p:cBhvr>
                                      <p:tavLst>
                                        <p:tav tm="0">
                                          <p:val>
                                            <p:fltVal val="0"/>
                                          </p:val>
                                        </p:tav>
                                        <p:tav tm="100000">
                                          <p:val>
                                            <p:strVal val="#ppt_w"/>
                                          </p:val>
                                        </p:tav>
                                      </p:tavLst>
                                    </p:anim>
                                    <p:anim calcmode="lin" valueType="num">
                                      <p:cBhvr>
                                        <p:cTn id="46" dur="500" fill="hold"/>
                                        <p:tgtEl>
                                          <p:spTgt spid="36"/>
                                        </p:tgtEl>
                                        <p:attrNameLst>
                                          <p:attrName>ppt_h</p:attrName>
                                        </p:attrNameLst>
                                      </p:cBhvr>
                                      <p:tavLst>
                                        <p:tav tm="0">
                                          <p:val>
                                            <p:fltVal val="0"/>
                                          </p:val>
                                        </p:tav>
                                        <p:tav tm="100000">
                                          <p:val>
                                            <p:strVal val="#ppt_h"/>
                                          </p:val>
                                        </p:tav>
                                      </p:tavLst>
                                    </p:anim>
                                    <p:animEffect transition="in" filter="fade">
                                      <p:cBhvr>
                                        <p:cTn id="47" dur="500"/>
                                        <p:tgtEl>
                                          <p:spTgt spid="36"/>
                                        </p:tgtEl>
                                      </p:cBhvr>
                                    </p:animEffect>
                                  </p:childTnLst>
                                </p:cTn>
                              </p:par>
                              <p:par>
                                <p:cTn id="48" presetID="53" presetClass="entr" presetSubtype="16" fill="hold" nodeType="withEffect">
                                  <p:stCondLst>
                                    <p:cond delay="800"/>
                                  </p:stCondLst>
                                  <p:childTnLst>
                                    <p:set>
                                      <p:cBhvr>
                                        <p:cTn id="49" dur="1" fill="hold">
                                          <p:stCondLst>
                                            <p:cond delay="0"/>
                                          </p:stCondLst>
                                        </p:cTn>
                                        <p:tgtEl>
                                          <p:spTgt spid="30"/>
                                        </p:tgtEl>
                                        <p:attrNameLst>
                                          <p:attrName>style.visibility</p:attrName>
                                        </p:attrNameLst>
                                      </p:cBhvr>
                                      <p:to>
                                        <p:strVal val="visible"/>
                                      </p:to>
                                    </p:set>
                                    <p:anim calcmode="lin" valueType="num">
                                      <p:cBhvr>
                                        <p:cTn id="50" dur="500" fill="hold"/>
                                        <p:tgtEl>
                                          <p:spTgt spid="30"/>
                                        </p:tgtEl>
                                        <p:attrNameLst>
                                          <p:attrName>ppt_w</p:attrName>
                                        </p:attrNameLst>
                                      </p:cBhvr>
                                      <p:tavLst>
                                        <p:tav tm="0">
                                          <p:val>
                                            <p:fltVal val="0"/>
                                          </p:val>
                                        </p:tav>
                                        <p:tav tm="100000">
                                          <p:val>
                                            <p:strVal val="#ppt_w"/>
                                          </p:val>
                                        </p:tav>
                                      </p:tavLst>
                                    </p:anim>
                                    <p:anim calcmode="lin" valueType="num">
                                      <p:cBhvr>
                                        <p:cTn id="51" dur="500" fill="hold"/>
                                        <p:tgtEl>
                                          <p:spTgt spid="30"/>
                                        </p:tgtEl>
                                        <p:attrNameLst>
                                          <p:attrName>ppt_h</p:attrName>
                                        </p:attrNameLst>
                                      </p:cBhvr>
                                      <p:tavLst>
                                        <p:tav tm="0">
                                          <p:val>
                                            <p:fltVal val="0"/>
                                          </p:val>
                                        </p:tav>
                                        <p:tav tm="100000">
                                          <p:val>
                                            <p:strVal val="#ppt_h"/>
                                          </p:val>
                                        </p:tav>
                                      </p:tavLst>
                                    </p:anim>
                                    <p:animEffect transition="in" filter="fade">
                                      <p:cBhvr>
                                        <p:cTn id="5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2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857880" y="200199"/>
            <a:ext cx="2417976"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en-US" altLang="zh-CN" sz="1800" b="1" dirty="0" err="1">
                <a:solidFill>
                  <a:schemeClr val="tx1">
                    <a:lumMod val="75000"/>
                    <a:lumOff val="25000"/>
                  </a:schemeClr>
                </a:solidFill>
                <a:latin typeface="微软雅黑" panose="020B0503020204020204" pitchFamily="34" charset="-122"/>
                <a:ea typeface="微软雅黑" panose="020B0503020204020204" pitchFamily="34" charset="-122"/>
              </a:rPr>
              <a:t>DeepAI</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 Car</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功能概述</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Picture 2">
            <a:extLst>
              <a:ext uri="{FF2B5EF4-FFF2-40B4-BE49-F238E27FC236}">
                <a16:creationId xmlns:a16="http://schemas.microsoft.com/office/drawing/2014/main" id="{785144AD-0DC8-42FB-A851-54AB8FE9447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093" t="6633" r="14293" b="11567"/>
          <a:stretch/>
        </p:blipFill>
        <p:spPr>
          <a:xfrm>
            <a:off x="467544" y="1203598"/>
            <a:ext cx="3940978" cy="3240360"/>
          </a:xfrm>
          <a:prstGeom prst="rect">
            <a:avLst/>
          </a:prstGeom>
        </p:spPr>
      </p:pic>
      <p:pic>
        <p:nvPicPr>
          <p:cNvPr id="5" name="Picture 4" descr="A picture containing ground, outdoor, grass, floor&#10;&#10;Description generated with high confidence">
            <a:extLst>
              <a:ext uri="{FF2B5EF4-FFF2-40B4-BE49-F238E27FC236}">
                <a16:creationId xmlns:a16="http://schemas.microsoft.com/office/drawing/2014/main" id="{FEF7DE34-50CD-4D96-AA4F-CF146CAEBB1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151" t="9401" r="11151" b="5201"/>
          <a:stretch/>
        </p:blipFill>
        <p:spPr>
          <a:xfrm>
            <a:off x="4704817" y="1201848"/>
            <a:ext cx="3930928" cy="3240359"/>
          </a:xfrm>
          <a:prstGeom prst="rect">
            <a:avLst/>
          </a:prstGeom>
        </p:spPr>
      </p:pic>
    </p:spTree>
    <p:extLst>
      <p:ext uri="{BB962C8B-B14F-4D97-AF65-F5344CB8AC3E}">
        <p14:creationId xmlns:p14="http://schemas.microsoft.com/office/powerpoint/2010/main" val="3617607920"/>
      </p:ext>
    </p:extLst>
  </p:cSld>
  <p:clrMapOvr>
    <a:masterClrMapping/>
  </p:clrMapOvr>
  <mc:AlternateContent xmlns:mc="http://schemas.openxmlformats.org/markup-compatibility/2006">
    <mc:Choice xmlns:p14="http://schemas.microsoft.com/office/powerpoint/2010/main" Requires="p14">
      <p:transition p14:dur="10" advClick="0" advTm="0"/>
    </mc:Choice>
    <mc:Fallback>
      <p:transition advClick="0"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857880" y="200199"/>
            <a:ext cx="2417976"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en-US" altLang="zh-CN" sz="1800" b="1" dirty="0" err="1">
                <a:solidFill>
                  <a:schemeClr val="tx1">
                    <a:lumMod val="75000"/>
                    <a:lumOff val="25000"/>
                  </a:schemeClr>
                </a:solidFill>
                <a:latin typeface="微软雅黑" panose="020B0503020204020204" pitchFamily="34" charset="-122"/>
                <a:ea typeface="微软雅黑" panose="020B0503020204020204" pitchFamily="34" charset="-122"/>
              </a:rPr>
              <a:t>DeepAI</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 Car</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功能概述</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Picture 2">
            <a:extLst>
              <a:ext uri="{FF2B5EF4-FFF2-40B4-BE49-F238E27FC236}">
                <a16:creationId xmlns:a16="http://schemas.microsoft.com/office/drawing/2014/main" id="{70B3F63D-B8E9-4B94-A2C9-2904A2DBD04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651" t="12201" r="13250"/>
          <a:stretch/>
        </p:blipFill>
        <p:spPr>
          <a:xfrm>
            <a:off x="857880" y="1131589"/>
            <a:ext cx="2850024" cy="2882881"/>
          </a:xfrm>
          <a:prstGeom prst="rect">
            <a:avLst/>
          </a:prstGeom>
        </p:spPr>
      </p:pic>
      <p:pic>
        <p:nvPicPr>
          <p:cNvPr id="4" name="Picture 3" descr="A picture containing floor, ground, indoor&#10;&#10;Description generated with very high confidence">
            <a:extLst>
              <a:ext uri="{FF2B5EF4-FFF2-40B4-BE49-F238E27FC236}">
                <a16:creationId xmlns:a16="http://schemas.microsoft.com/office/drawing/2014/main" id="{860396F2-CCD4-4FE9-996E-170EB7ACE72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2700" t="29000" r="15351" b="15000"/>
          <a:stretch/>
        </p:blipFill>
        <p:spPr>
          <a:xfrm>
            <a:off x="4546670" y="1131590"/>
            <a:ext cx="4248472" cy="2880320"/>
          </a:xfrm>
          <a:prstGeom prst="rect">
            <a:avLst/>
          </a:prstGeom>
        </p:spPr>
      </p:pic>
    </p:spTree>
    <p:extLst>
      <p:ext uri="{BB962C8B-B14F-4D97-AF65-F5344CB8AC3E}">
        <p14:creationId xmlns:p14="http://schemas.microsoft.com/office/powerpoint/2010/main" val="860786654"/>
      </p:ext>
    </p:extLst>
  </p:cSld>
  <p:clrMapOvr>
    <a:masterClrMapping/>
  </p:clrMapOvr>
  <mc:AlternateContent xmlns:mc="http://schemas.openxmlformats.org/markup-compatibility/2006">
    <mc:Choice xmlns:p14="http://schemas.microsoft.com/office/powerpoint/2010/main" Requires="p14">
      <p:transition p14:dur="10" advClick="0" advTm="0"/>
    </mc:Choice>
    <mc:Fallback>
      <p:transition advClick="0"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857880" y="200199"/>
            <a:ext cx="2417976"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en-US" altLang="zh-CN" sz="1800" b="1" dirty="0" err="1">
                <a:solidFill>
                  <a:schemeClr val="tx1">
                    <a:lumMod val="75000"/>
                    <a:lumOff val="25000"/>
                  </a:schemeClr>
                </a:solidFill>
                <a:latin typeface="微软雅黑" panose="020B0503020204020204" pitchFamily="34" charset="-122"/>
                <a:ea typeface="微软雅黑" panose="020B0503020204020204" pitchFamily="34" charset="-122"/>
              </a:rPr>
              <a:t>DeepAI</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 Car</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功能概述</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TextBox 1">
            <a:extLst>
              <a:ext uri="{FF2B5EF4-FFF2-40B4-BE49-F238E27FC236}">
                <a16:creationId xmlns:a16="http://schemas.microsoft.com/office/drawing/2014/main" id="{C46FC6B9-B56B-48E7-9BA6-F326C9CF78C5}"/>
              </a:ext>
            </a:extLst>
          </p:cNvPr>
          <p:cNvSpPr txBox="1"/>
          <p:nvPr/>
        </p:nvSpPr>
        <p:spPr>
          <a:xfrm>
            <a:off x="539552" y="843558"/>
            <a:ext cx="7992888" cy="2862322"/>
          </a:xfrm>
          <a:prstGeom prst="rect">
            <a:avLst/>
          </a:prstGeom>
          <a:noFill/>
        </p:spPr>
        <p:txBody>
          <a:bodyPr wrap="square" rtlCol="0">
            <a:spAutoFit/>
          </a:bodyPr>
          <a:lstStyle/>
          <a:p>
            <a:pPr>
              <a:lnSpc>
                <a:spcPct val="200000"/>
              </a:lnSpc>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基础功能</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双目测距</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图像识别（</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CNN</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音频识别（</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LSTM</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实时学习</a:t>
            </a:r>
            <a:endParaRPr 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90B31A7F-D537-4183-9F39-5CAA1BBFF5C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093" t="6633" r="14293" b="11567"/>
          <a:stretch/>
        </p:blipFill>
        <p:spPr>
          <a:xfrm>
            <a:off x="4499992" y="951570"/>
            <a:ext cx="3940978" cy="3240360"/>
          </a:xfrm>
          <a:prstGeom prst="rect">
            <a:avLst/>
          </a:prstGeom>
        </p:spPr>
      </p:pic>
    </p:spTree>
    <p:extLst>
      <p:ext uri="{BB962C8B-B14F-4D97-AF65-F5344CB8AC3E}">
        <p14:creationId xmlns:p14="http://schemas.microsoft.com/office/powerpoint/2010/main" val="353497131"/>
      </p:ext>
    </p:extLst>
  </p:cSld>
  <p:clrMapOvr>
    <a:masterClrMapping/>
  </p:clrMapOvr>
  <mc:AlternateContent xmlns:mc="http://schemas.openxmlformats.org/markup-compatibility/2006">
    <mc:Choice xmlns:p14="http://schemas.microsoft.com/office/powerpoint/2010/main" Requires="p14">
      <p:transition p14:dur="10" advClick="0" advTm="0"/>
    </mc:Choice>
    <mc:Fallback>
      <p:transition advClick="0"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857880" y="200199"/>
            <a:ext cx="2417976"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en-US" altLang="zh-CN" sz="1800" b="1" dirty="0" err="1">
                <a:solidFill>
                  <a:schemeClr val="tx1">
                    <a:lumMod val="75000"/>
                    <a:lumOff val="25000"/>
                  </a:schemeClr>
                </a:solidFill>
                <a:latin typeface="微软雅黑" panose="020B0503020204020204" pitchFamily="34" charset="-122"/>
                <a:ea typeface="微软雅黑" panose="020B0503020204020204" pitchFamily="34" charset="-122"/>
              </a:rPr>
              <a:t>DeepAI</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 Car</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功能概述</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TextBox 2">
            <a:extLst>
              <a:ext uri="{FF2B5EF4-FFF2-40B4-BE49-F238E27FC236}">
                <a16:creationId xmlns:a16="http://schemas.microsoft.com/office/drawing/2014/main" id="{DAC4E3CC-70A5-44E1-9B5C-EBF2B9FB05EB}"/>
              </a:ext>
            </a:extLst>
          </p:cNvPr>
          <p:cNvSpPr txBox="1"/>
          <p:nvPr/>
        </p:nvSpPr>
        <p:spPr>
          <a:xfrm>
            <a:off x="539552" y="843558"/>
            <a:ext cx="5544616" cy="3970318"/>
          </a:xfrm>
          <a:prstGeom prst="rect">
            <a:avLst/>
          </a:prstGeom>
          <a:noFill/>
        </p:spPr>
        <p:txBody>
          <a:bodyPr wrap="square" rtlCol="0">
            <a:spAutoFit/>
          </a:bodyPr>
          <a:lstStyle/>
          <a:p>
            <a:pPr>
              <a:lnSpc>
                <a:spcPct val="200000"/>
              </a:lnSpc>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室内模式</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启动小车，人在小车侧面晃动，小车学习主人身体特征</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实时学习</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小车识别出主人之后，带领主人在室内随机游走</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时刻紧跟主人脚步，主人停下就停下，主人放慢脚步就减慢速度</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实时学习</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距离障碍物半米时向右拐弯</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双目测距</a:t>
            </a:r>
            <a:endParaRPr 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9C9FAF75-68D4-433B-9853-C5442BCF6A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651" t="12201" r="13250"/>
          <a:stretch/>
        </p:blipFill>
        <p:spPr>
          <a:xfrm>
            <a:off x="6084168" y="1635646"/>
            <a:ext cx="2850024" cy="2882881"/>
          </a:xfrm>
          <a:prstGeom prst="rect">
            <a:avLst/>
          </a:prstGeom>
        </p:spPr>
      </p:pic>
    </p:spTree>
    <p:extLst>
      <p:ext uri="{BB962C8B-B14F-4D97-AF65-F5344CB8AC3E}">
        <p14:creationId xmlns:p14="http://schemas.microsoft.com/office/powerpoint/2010/main" val="2406557030"/>
      </p:ext>
    </p:extLst>
  </p:cSld>
  <p:clrMapOvr>
    <a:masterClrMapping/>
  </p:clrMapOvr>
  <mc:AlternateContent xmlns:mc="http://schemas.openxmlformats.org/markup-compatibility/2006">
    <mc:Choice xmlns:p14="http://schemas.microsoft.com/office/powerpoint/2010/main" Requires="p14">
      <p:transition p14:dur="10" advClick="0" advTm="0"/>
    </mc:Choice>
    <mc:Fallback>
      <p:transition advClick="0"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857880" y="200199"/>
            <a:ext cx="2417976"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en-US" altLang="zh-CN" sz="1800" b="1" dirty="0" err="1">
                <a:solidFill>
                  <a:schemeClr val="tx1">
                    <a:lumMod val="75000"/>
                    <a:lumOff val="25000"/>
                  </a:schemeClr>
                </a:solidFill>
                <a:latin typeface="微软雅黑" panose="020B0503020204020204" pitchFamily="34" charset="-122"/>
                <a:ea typeface="微软雅黑" panose="020B0503020204020204" pitchFamily="34" charset="-122"/>
              </a:rPr>
              <a:t>DeepAI</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 Car</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功能概述</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TextBox 2">
            <a:extLst>
              <a:ext uri="{FF2B5EF4-FFF2-40B4-BE49-F238E27FC236}">
                <a16:creationId xmlns:a16="http://schemas.microsoft.com/office/drawing/2014/main" id="{C0FE2D57-2CEC-4CFB-91AE-0C8517975380}"/>
              </a:ext>
            </a:extLst>
          </p:cNvPr>
          <p:cNvSpPr txBox="1"/>
          <p:nvPr/>
        </p:nvSpPr>
        <p:spPr>
          <a:xfrm>
            <a:off x="539552" y="843558"/>
            <a:ext cx="4752528" cy="3970318"/>
          </a:xfrm>
          <a:prstGeom prst="rect">
            <a:avLst/>
          </a:prstGeom>
          <a:noFill/>
        </p:spPr>
        <p:txBody>
          <a:bodyPr wrap="square" rtlCol="0">
            <a:spAutoFit/>
          </a:bodyPr>
          <a:lstStyle/>
          <a:p>
            <a:pPr>
              <a:lnSpc>
                <a:spcPct val="200000"/>
              </a:lnSpc>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跑道模式</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主人喊出口令“</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Hey AI</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”，小车识别出来之后学习主人身体特征</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音频识别</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认识主人后，启动小车马达</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实时学习</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识别跑道白线，顺着跑道线外延行走</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图像识别</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同时跟着主人速度走</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实时学习</a:t>
            </a:r>
            <a:endParaRPr 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1116C4F-5EA5-4D69-AD00-32E53CAD070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093" t="6633" r="14293" b="11567"/>
          <a:stretch/>
        </p:blipFill>
        <p:spPr>
          <a:xfrm>
            <a:off x="5295191" y="1419622"/>
            <a:ext cx="3706748" cy="3047770"/>
          </a:xfrm>
          <a:prstGeom prst="rect">
            <a:avLst/>
          </a:prstGeom>
        </p:spPr>
      </p:pic>
    </p:spTree>
    <p:extLst>
      <p:ext uri="{BB962C8B-B14F-4D97-AF65-F5344CB8AC3E}">
        <p14:creationId xmlns:p14="http://schemas.microsoft.com/office/powerpoint/2010/main" val="2604562913"/>
      </p:ext>
    </p:extLst>
  </p:cSld>
  <p:clrMapOvr>
    <a:masterClrMapping/>
  </p:clrMapOvr>
  <mc:AlternateContent xmlns:mc="http://schemas.openxmlformats.org/markup-compatibility/2006">
    <mc:Choice xmlns:p14="http://schemas.microsoft.com/office/powerpoint/2010/main" Requires="p14">
      <p:transition p14:dur="10" advClick="0" advTm="0"/>
    </mc:Choice>
    <mc:Fallback>
      <p:transition advClick="0"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707654"/>
            <a:ext cx="2448272" cy="20162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10451" y="1930936"/>
            <a:ext cx="1627369" cy="1569660"/>
          </a:xfrm>
          <a:prstGeom prst="rect">
            <a:avLst/>
          </a:prstGeom>
          <a:noFill/>
        </p:spPr>
        <p:txBody>
          <a:bodyPr wrap="none" rtlCol="0">
            <a:spAutoFit/>
          </a:bodyPr>
          <a:lstStyle/>
          <a:p>
            <a:r>
              <a:rPr lang="en-US" altLang="zh-CN" sz="9600" dirty="0">
                <a:solidFill>
                  <a:schemeClr val="bg1"/>
                </a:solidFill>
                <a:latin typeface="微软雅黑" panose="020B0503020204020204" pitchFamily="34" charset="-122"/>
                <a:ea typeface="微软雅黑" panose="020B0503020204020204" pitchFamily="34" charset="-122"/>
              </a:rPr>
              <a:t>02</a:t>
            </a:r>
            <a:endParaRPr lang="zh-CN" altLang="en-US" sz="9600"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491943" y="2395170"/>
            <a:ext cx="4160113" cy="584775"/>
          </a:xfrm>
          <a:prstGeom prst="rect">
            <a:avLst/>
          </a:prstGeom>
          <a:noFill/>
        </p:spPr>
        <p:txBody>
          <a:bodyPr wrap="none" rtlCol="0">
            <a:spAutoFit/>
          </a:bodyPr>
          <a:lstStyle/>
          <a:p>
            <a:r>
              <a:rPr lang="en-US" altLang="zh-CN" sz="3200" b="1" dirty="0" err="1">
                <a:solidFill>
                  <a:schemeClr val="tx1">
                    <a:lumMod val="75000"/>
                    <a:lumOff val="25000"/>
                  </a:schemeClr>
                </a:solidFill>
                <a:latin typeface="微软雅黑" panose="020B0503020204020204" pitchFamily="34" charset="-122"/>
                <a:ea typeface="微软雅黑" panose="020B0503020204020204" pitchFamily="34" charset="-122"/>
              </a:rPr>
              <a:t>DeepAI</a:t>
            </a:r>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rPr>
              <a:t> Car</a:t>
            </a: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rPr>
              <a:t>实拍视频</a:t>
            </a:r>
            <a:endParaRPr lang="en-GB" altLang="zh-CN" sz="3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矩形 28"/>
          <p:cNvSpPr/>
          <p:nvPr/>
        </p:nvSpPr>
        <p:spPr>
          <a:xfrm>
            <a:off x="6731657" y="1707653"/>
            <a:ext cx="2448272" cy="20162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5697368" y="1851670"/>
            <a:ext cx="432048" cy="432834"/>
            <a:chOff x="6084168" y="1274820"/>
            <a:chExt cx="432048" cy="432834"/>
          </a:xfrm>
        </p:grpSpPr>
        <p:sp>
          <p:nvSpPr>
            <p:cNvPr id="31"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32"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33" name="组合 32"/>
          <p:cNvGrpSpPr/>
          <p:nvPr/>
        </p:nvGrpSpPr>
        <p:grpSpPr>
          <a:xfrm>
            <a:off x="4401224" y="1852063"/>
            <a:ext cx="432048" cy="432048"/>
            <a:chOff x="4788024" y="1275213"/>
            <a:chExt cx="432048" cy="432048"/>
          </a:xfrm>
        </p:grpSpPr>
        <p:sp>
          <p:nvSpPr>
            <p:cNvPr id="34"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35"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36" name="组合 35"/>
          <p:cNvGrpSpPr/>
          <p:nvPr/>
        </p:nvGrpSpPr>
        <p:grpSpPr>
          <a:xfrm>
            <a:off x="5049296" y="1851670"/>
            <a:ext cx="432833" cy="432834"/>
            <a:chOff x="5436096" y="1274820"/>
            <a:chExt cx="432833" cy="432834"/>
          </a:xfrm>
        </p:grpSpPr>
        <p:sp>
          <p:nvSpPr>
            <p:cNvPr id="37" name="椭圆 3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38"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39" name="组合 38"/>
          <p:cNvGrpSpPr/>
          <p:nvPr/>
        </p:nvGrpSpPr>
        <p:grpSpPr>
          <a:xfrm>
            <a:off x="3105080" y="1851670"/>
            <a:ext cx="432833" cy="432834"/>
            <a:chOff x="3491880" y="1274820"/>
            <a:chExt cx="432833" cy="432834"/>
          </a:xfrm>
        </p:grpSpPr>
        <p:sp>
          <p:nvSpPr>
            <p:cNvPr id="40"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41"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43" name="组合 42"/>
          <p:cNvGrpSpPr/>
          <p:nvPr/>
        </p:nvGrpSpPr>
        <p:grpSpPr>
          <a:xfrm>
            <a:off x="3753152" y="1851670"/>
            <a:ext cx="432833" cy="432834"/>
            <a:chOff x="4139952" y="1274820"/>
            <a:chExt cx="432833" cy="432834"/>
          </a:xfrm>
        </p:grpSpPr>
        <p:sp>
          <p:nvSpPr>
            <p:cNvPr id="51"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52"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spTree>
    <p:extLst>
      <p:ext uri="{BB962C8B-B14F-4D97-AF65-F5344CB8AC3E}">
        <p14:creationId xmlns:p14="http://schemas.microsoft.com/office/powerpoint/2010/main" val="3525566178"/>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41" presetClass="entr" presetSubtype="0" fill="hold" grpId="0" nodeType="click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5"/>
                                        </p:tgtEl>
                                        <p:attrNameLst>
                                          <p:attrName>ppt_y</p:attrName>
                                        </p:attrNameLst>
                                      </p:cBhvr>
                                      <p:tavLst>
                                        <p:tav tm="0">
                                          <p:val>
                                            <p:strVal val="#ppt_y"/>
                                          </p:val>
                                        </p:tav>
                                        <p:tav tm="100000">
                                          <p:val>
                                            <p:strVal val="#ppt_y"/>
                                          </p:val>
                                        </p:tav>
                                      </p:tavLst>
                                    </p:anim>
                                    <p:anim calcmode="lin" valueType="num">
                                      <p:cBhvr>
                                        <p:cTn id="1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wipe(down)">
                                      <p:cBhvr>
                                        <p:cTn id="26" dur="500"/>
                                        <p:tgtEl>
                                          <p:spTgt spid="29"/>
                                        </p:tgtEl>
                                      </p:cBhvr>
                                    </p:animEffect>
                                  </p:childTnLst>
                                </p:cTn>
                              </p:par>
                            </p:childTnLst>
                          </p:cTn>
                        </p:par>
                        <p:par>
                          <p:cTn id="27" fill="hold">
                            <p:stCondLst>
                              <p:cond delay="500"/>
                            </p:stCondLst>
                            <p:childTnLst>
                              <p:par>
                                <p:cTn id="28" presetID="53" presetClass="entr" presetSubtype="16" fill="hold" nodeType="afterEffect">
                                  <p:stCondLst>
                                    <p:cond delay="0"/>
                                  </p:stCondLst>
                                  <p:childTnLst>
                                    <p:set>
                                      <p:cBhvr>
                                        <p:cTn id="29" dur="1" fill="hold">
                                          <p:stCondLst>
                                            <p:cond delay="0"/>
                                          </p:stCondLst>
                                        </p:cTn>
                                        <p:tgtEl>
                                          <p:spTgt spid="39"/>
                                        </p:tgtEl>
                                        <p:attrNameLst>
                                          <p:attrName>style.visibility</p:attrName>
                                        </p:attrNameLst>
                                      </p:cBhvr>
                                      <p:to>
                                        <p:strVal val="visible"/>
                                      </p:to>
                                    </p:set>
                                    <p:anim calcmode="lin" valueType="num">
                                      <p:cBhvr>
                                        <p:cTn id="30" dur="500" fill="hold"/>
                                        <p:tgtEl>
                                          <p:spTgt spid="39"/>
                                        </p:tgtEl>
                                        <p:attrNameLst>
                                          <p:attrName>ppt_w</p:attrName>
                                        </p:attrNameLst>
                                      </p:cBhvr>
                                      <p:tavLst>
                                        <p:tav tm="0">
                                          <p:val>
                                            <p:fltVal val="0"/>
                                          </p:val>
                                        </p:tav>
                                        <p:tav tm="100000">
                                          <p:val>
                                            <p:strVal val="#ppt_w"/>
                                          </p:val>
                                        </p:tav>
                                      </p:tavLst>
                                    </p:anim>
                                    <p:anim calcmode="lin" valueType="num">
                                      <p:cBhvr>
                                        <p:cTn id="31" dur="500" fill="hold"/>
                                        <p:tgtEl>
                                          <p:spTgt spid="39"/>
                                        </p:tgtEl>
                                        <p:attrNameLst>
                                          <p:attrName>ppt_h</p:attrName>
                                        </p:attrNameLst>
                                      </p:cBhvr>
                                      <p:tavLst>
                                        <p:tav tm="0">
                                          <p:val>
                                            <p:fltVal val="0"/>
                                          </p:val>
                                        </p:tav>
                                        <p:tav tm="100000">
                                          <p:val>
                                            <p:strVal val="#ppt_h"/>
                                          </p:val>
                                        </p:tav>
                                      </p:tavLst>
                                    </p:anim>
                                    <p:animEffect transition="in" filter="fade">
                                      <p:cBhvr>
                                        <p:cTn id="32" dur="500"/>
                                        <p:tgtEl>
                                          <p:spTgt spid="39"/>
                                        </p:tgtEl>
                                      </p:cBhvr>
                                    </p:animEffect>
                                  </p:childTnLst>
                                </p:cTn>
                              </p:par>
                              <p:par>
                                <p:cTn id="33" presetID="53" presetClass="entr" presetSubtype="16" fill="hold" nodeType="withEffect">
                                  <p:stCondLst>
                                    <p:cond delay="200"/>
                                  </p:stCondLst>
                                  <p:childTnLst>
                                    <p:set>
                                      <p:cBhvr>
                                        <p:cTn id="34" dur="1" fill="hold">
                                          <p:stCondLst>
                                            <p:cond delay="0"/>
                                          </p:stCondLst>
                                        </p:cTn>
                                        <p:tgtEl>
                                          <p:spTgt spid="43"/>
                                        </p:tgtEl>
                                        <p:attrNameLst>
                                          <p:attrName>style.visibility</p:attrName>
                                        </p:attrNameLst>
                                      </p:cBhvr>
                                      <p:to>
                                        <p:strVal val="visible"/>
                                      </p:to>
                                    </p:set>
                                    <p:anim calcmode="lin" valueType="num">
                                      <p:cBhvr>
                                        <p:cTn id="35" dur="500" fill="hold"/>
                                        <p:tgtEl>
                                          <p:spTgt spid="43"/>
                                        </p:tgtEl>
                                        <p:attrNameLst>
                                          <p:attrName>ppt_w</p:attrName>
                                        </p:attrNameLst>
                                      </p:cBhvr>
                                      <p:tavLst>
                                        <p:tav tm="0">
                                          <p:val>
                                            <p:fltVal val="0"/>
                                          </p:val>
                                        </p:tav>
                                        <p:tav tm="100000">
                                          <p:val>
                                            <p:strVal val="#ppt_w"/>
                                          </p:val>
                                        </p:tav>
                                      </p:tavLst>
                                    </p:anim>
                                    <p:anim calcmode="lin" valueType="num">
                                      <p:cBhvr>
                                        <p:cTn id="36" dur="500" fill="hold"/>
                                        <p:tgtEl>
                                          <p:spTgt spid="43"/>
                                        </p:tgtEl>
                                        <p:attrNameLst>
                                          <p:attrName>ppt_h</p:attrName>
                                        </p:attrNameLst>
                                      </p:cBhvr>
                                      <p:tavLst>
                                        <p:tav tm="0">
                                          <p:val>
                                            <p:fltVal val="0"/>
                                          </p:val>
                                        </p:tav>
                                        <p:tav tm="100000">
                                          <p:val>
                                            <p:strVal val="#ppt_h"/>
                                          </p:val>
                                        </p:tav>
                                      </p:tavLst>
                                    </p:anim>
                                    <p:animEffect transition="in" filter="fade">
                                      <p:cBhvr>
                                        <p:cTn id="37" dur="500"/>
                                        <p:tgtEl>
                                          <p:spTgt spid="43"/>
                                        </p:tgtEl>
                                      </p:cBhvr>
                                    </p:animEffect>
                                  </p:childTnLst>
                                </p:cTn>
                              </p:par>
                              <p:par>
                                <p:cTn id="38" presetID="53" presetClass="entr" presetSubtype="16" fill="hold" nodeType="withEffect">
                                  <p:stCondLst>
                                    <p:cond delay="400"/>
                                  </p:stCondLst>
                                  <p:childTnLst>
                                    <p:set>
                                      <p:cBhvr>
                                        <p:cTn id="39" dur="1" fill="hold">
                                          <p:stCondLst>
                                            <p:cond delay="0"/>
                                          </p:stCondLst>
                                        </p:cTn>
                                        <p:tgtEl>
                                          <p:spTgt spid="33"/>
                                        </p:tgtEl>
                                        <p:attrNameLst>
                                          <p:attrName>style.visibility</p:attrName>
                                        </p:attrNameLst>
                                      </p:cBhvr>
                                      <p:to>
                                        <p:strVal val="visible"/>
                                      </p:to>
                                    </p:set>
                                    <p:anim calcmode="lin" valueType="num">
                                      <p:cBhvr>
                                        <p:cTn id="40" dur="500" fill="hold"/>
                                        <p:tgtEl>
                                          <p:spTgt spid="33"/>
                                        </p:tgtEl>
                                        <p:attrNameLst>
                                          <p:attrName>ppt_w</p:attrName>
                                        </p:attrNameLst>
                                      </p:cBhvr>
                                      <p:tavLst>
                                        <p:tav tm="0">
                                          <p:val>
                                            <p:fltVal val="0"/>
                                          </p:val>
                                        </p:tav>
                                        <p:tav tm="100000">
                                          <p:val>
                                            <p:strVal val="#ppt_w"/>
                                          </p:val>
                                        </p:tav>
                                      </p:tavLst>
                                    </p:anim>
                                    <p:anim calcmode="lin" valueType="num">
                                      <p:cBhvr>
                                        <p:cTn id="41" dur="500" fill="hold"/>
                                        <p:tgtEl>
                                          <p:spTgt spid="33"/>
                                        </p:tgtEl>
                                        <p:attrNameLst>
                                          <p:attrName>ppt_h</p:attrName>
                                        </p:attrNameLst>
                                      </p:cBhvr>
                                      <p:tavLst>
                                        <p:tav tm="0">
                                          <p:val>
                                            <p:fltVal val="0"/>
                                          </p:val>
                                        </p:tav>
                                        <p:tav tm="100000">
                                          <p:val>
                                            <p:strVal val="#ppt_h"/>
                                          </p:val>
                                        </p:tav>
                                      </p:tavLst>
                                    </p:anim>
                                    <p:animEffect transition="in" filter="fade">
                                      <p:cBhvr>
                                        <p:cTn id="42" dur="500"/>
                                        <p:tgtEl>
                                          <p:spTgt spid="33"/>
                                        </p:tgtEl>
                                      </p:cBhvr>
                                    </p:animEffect>
                                  </p:childTnLst>
                                </p:cTn>
                              </p:par>
                              <p:par>
                                <p:cTn id="43" presetID="53" presetClass="entr" presetSubtype="16" fill="hold" nodeType="withEffect">
                                  <p:stCondLst>
                                    <p:cond delay="600"/>
                                  </p:stCondLst>
                                  <p:childTnLst>
                                    <p:set>
                                      <p:cBhvr>
                                        <p:cTn id="44" dur="1" fill="hold">
                                          <p:stCondLst>
                                            <p:cond delay="0"/>
                                          </p:stCondLst>
                                        </p:cTn>
                                        <p:tgtEl>
                                          <p:spTgt spid="36"/>
                                        </p:tgtEl>
                                        <p:attrNameLst>
                                          <p:attrName>style.visibility</p:attrName>
                                        </p:attrNameLst>
                                      </p:cBhvr>
                                      <p:to>
                                        <p:strVal val="visible"/>
                                      </p:to>
                                    </p:set>
                                    <p:anim calcmode="lin" valueType="num">
                                      <p:cBhvr>
                                        <p:cTn id="45" dur="500" fill="hold"/>
                                        <p:tgtEl>
                                          <p:spTgt spid="36"/>
                                        </p:tgtEl>
                                        <p:attrNameLst>
                                          <p:attrName>ppt_w</p:attrName>
                                        </p:attrNameLst>
                                      </p:cBhvr>
                                      <p:tavLst>
                                        <p:tav tm="0">
                                          <p:val>
                                            <p:fltVal val="0"/>
                                          </p:val>
                                        </p:tav>
                                        <p:tav tm="100000">
                                          <p:val>
                                            <p:strVal val="#ppt_w"/>
                                          </p:val>
                                        </p:tav>
                                      </p:tavLst>
                                    </p:anim>
                                    <p:anim calcmode="lin" valueType="num">
                                      <p:cBhvr>
                                        <p:cTn id="46" dur="500" fill="hold"/>
                                        <p:tgtEl>
                                          <p:spTgt spid="36"/>
                                        </p:tgtEl>
                                        <p:attrNameLst>
                                          <p:attrName>ppt_h</p:attrName>
                                        </p:attrNameLst>
                                      </p:cBhvr>
                                      <p:tavLst>
                                        <p:tav tm="0">
                                          <p:val>
                                            <p:fltVal val="0"/>
                                          </p:val>
                                        </p:tav>
                                        <p:tav tm="100000">
                                          <p:val>
                                            <p:strVal val="#ppt_h"/>
                                          </p:val>
                                        </p:tav>
                                      </p:tavLst>
                                    </p:anim>
                                    <p:animEffect transition="in" filter="fade">
                                      <p:cBhvr>
                                        <p:cTn id="47" dur="500"/>
                                        <p:tgtEl>
                                          <p:spTgt spid="36"/>
                                        </p:tgtEl>
                                      </p:cBhvr>
                                    </p:animEffect>
                                  </p:childTnLst>
                                </p:cTn>
                              </p:par>
                              <p:par>
                                <p:cTn id="48" presetID="53" presetClass="entr" presetSubtype="16" fill="hold" nodeType="withEffect">
                                  <p:stCondLst>
                                    <p:cond delay="800"/>
                                  </p:stCondLst>
                                  <p:childTnLst>
                                    <p:set>
                                      <p:cBhvr>
                                        <p:cTn id="49" dur="1" fill="hold">
                                          <p:stCondLst>
                                            <p:cond delay="0"/>
                                          </p:stCondLst>
                                        </p:cTn>
                                        <p:tgtEl>
                                          <p:spTgt spid="30"/>
                                        </p:tgtEl>
                                        <p:attrNameLst>
                                          <p:attrName>style.visibility</p:attrName>
                                        </p:attrNameLst>
                                      </p:cBhvr>
                                      <p:to>
                                        <p:strVal val="visible"/>
                                      </p:to>
                                    </p:set>
                                    <p:anim calcmode="lin" valueType="num">
                                      <p:cBhvr>
                                        <p:cTn id="50" dur="500" fill="hold"/>
                                        <p:tgtEl>
                                          <p:spTgt spid="30"/>
                                        </p:tgtEl>
                                        <p:attrNameLst>
                                          <p:attrName>ppt_w</p:attrName>
                                        </p:attrNameLst>
                                      </p:cBhvr>
                                      <p:tavLst>
                                        <p:tav tm="0">
                                          <p:val>
                                            <p:fltVal val="0"/>
                                          </p:val>
                                        </p:tav>
                                        <p:tav tm="100000">
                                          <p:val>
                                            <p:strVal val="#ppt_w"/>
                                          </p:val>
                                        </p:tav>
                                      </p:tavLst>
                                    </p:anim>
                                    <p:anim calcmode="lin" valueType="num">
                                      <p:cBhvr>
                                        <p:cTn id="51" dur="500" fill="hold"/>
                                        <p:tgtEl>
                                          <p:spTgt spid="30"/>
                                        </p:tgtEl>
                                        <p:attrNameLst>
                                          <p:attrName>ppt_h</p:attrName>
                                        </p:attrNameLst>
                                      </p:cBhvr>
                                      <p:tavLst>
                                        <p:tav tm="0">
                                          <p:val>
                                            <p:fltVal val="0"/>
                                          </p:val>
                                        </p:tav>
                                        <p:tav tm="100000">
                                          <p:val>
                                            <p:strVal val="#ppt_h"/>
                                          </p:val>
                                        </p:tav>
                                      </p:tavLst>
                                    </p:anim>
                                    <p:animEffect transition="in" filter="fade">
                                      <p:cBhvr>
                                        <p:cTn id="5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2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Write Your Title Here"/>
</p:tagLst>
</file>

<file path=ppt/theme/theme1.xml><?xml version="1.0" encoding="utf-8"?>
<a:theme xmlns:a="http://schemas.openxmlformats.org/drawingml/2006/main" name="第一PPT，www.1ppt.com">
  <a:themeElements>
    <a:clrScheme name="自定义 237">
      <a:dk1>
        <a:sysClr val="windowText" lastClr="000000"/>
      </a:dk1>
      <a:lt1>
        <a:sysClr val="window" lastClr="FFFFFF"/>
      </a:lt1>
      <a:dk2>
        <a:srgbClr val="1F497D"/>
      </a:dk2>
      <a:lt2>
        <a:srgbClr val="EEECE1"/>
      </a:lt2>
      <a:accent1>
        <a:srgbClr val="005DA2"/>
      </a:accent1>
      <a:accent2>
        <a:srgbClr val="C4C7CB"/>
      </a:accent2>
      <a:accent3>
        <a:srgbClr val="7F7F7F"/>
      </a:accent3>
      <a:accent4>
        <a:srgbClr val="7F7F7F"/>
      </a:accent4>
      <a:accent5>
        <a:srgbClr val="7F7F7F"/>
      </a:accent5>
      <a:accent6>
        <a:srgbClr val="7F7F7F"/>
      </a:accent6>
      <a:hlink>
        <a:srgbClr val="17365D"/>
      </a:hlink>
      <a:folHlink>
        <a:srgbClr val="548DD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1975</TotalTime>
  <Words>840</Words>
  <Application>Microsoft Office PowerPoint</Application>
  <PresentationFormat>On-screen Show (16:9)</PresentationFormat>
  <Paragraphs>153</Paragraphs>
  <Slides>24</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Open Sans Light</vt:lpstr>
      <vt:lpstr>Roboto Light</vt:lpstr>
      <vt:lpstr>宋体</vt:lpstr>
      <vt:lpstr>微软雅黑</vt:lpstr>
      <vt:lpstr>微软雅黑 Light</vt:lpstr>
      <vt:lpstr>Arial</vt:lpstr>
      <vt:lpstr>Calibri</vt:lpstr>
      <vt:lpstr>Impact</vt:lpstr>
      <vt:lpstr>第一PPT，www.1ppt.com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第一PPT模板网-WWW.1PPT.COM</dc:title>
  <dc:creator>第一PPT模板网-WWW.1PPT.COM</dc:creator>
  <cp:keywords>第一PPT模板网-WWW.1PPT.COM</cp:keywords>
  <cp:lastModifiedBy>Kunlin Yang</cp:lastModifiedBy>
  <cp:revision>176</cp:revision>
  <dcterms:created xsi:type="dcterms:W3CDTF">2015-12-11T17:46:17Z</dcterms:created>
  <dcterms:modified xsi:type="dcterms:W3CDTF">2017-12-24T16:44:01Z</dcterms:modified>
</cp:coreProperties>
</file>